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6" r:id="rId3"/>
    <p:sldId id="275" r:id="rId4"/>
    <p:sldId id="272" r:id="rId5"/>
    <p:sldId id="260" r:id="rId6"/>
    <p:sldId id="270" r:id="rId7"/>
    <p:sldId id="258" r:id="rId8"/>
    <p:sldId id="261" r:id="rId9"/>
    <p:sldId id="264" r:id="rId10"/>
    <p:sldId id="265" r:id="rId11"/>
    <p:sldId id="276" r:id="rId12"/>
    <p:sldId id="268" r:id="rId13"/>
    <p:sldId id="267" r:id="rId14"/>
    <p:sldId id="257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6F"/>
    <a:srgbClr val="FB7373"/>
    <a:srgbClr val="97A9C3"/>
    <a:srgbClr val="EDDFB9"/>
    <a:srgbClr val="9F9AAC"/>
    <a:srgbClr val="226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9" autoAdjust="0"/>
  </p:normalViewPr>
  <p:slideViewPr>
    <p:cSldViewPr>
      <p:cViewPr varScale="1">
        <p:scale>
          <a:sx n="84" d="100"/>
          <a:sy n="84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5634-6B3F-468B-B11F-FA512099AE77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BB74E-5BDD-4F01-93DB-A43F0BF1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6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9EF71-BBAA-4823-AAAF-95021F603DD5}" type="slidenum">
              <a:rPr lang="en-US" smtClean="0">
                <a:latin typeface="Calibri" charset="0"/>
                <a:ea typeface="ＭＳ Ｐゴシック" charset="-128"/>
              </a:rPr>
              <a:pPr/>
              <a:t>4</a:t>
            </a:fld>
            <a:endParaRPr lang="en-US" dirty="0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4950" indent="-234950" defTabSz="371475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5B169-B251-471D-9B1D-F597B075904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E9BC9-67C5-448D-BBB9-2189DF99930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8B936-9A5C-4E38-98F0-4DDECA91B7F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are available</a:t>
            </a:r>
            <a:r>
              <a:rPr lang="en-US" baseline="0" dirty="0" smtClean="0"/>
              <a:t> via Reference implementation.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7709-6BAC-4874-897B-0457AA876D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7709-6BAC-4874-897B-0457AA876D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6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0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1C07-5ACA-4186-BBBB-CEEE943AFB08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C318-3CE4-466B-87F1-17EC337F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ibhavb@microsof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aliemami@microsoft.com" TargetMode="External"/><Relationship Id="rId4" Type="http://schemas.openxmlformats.org/officeDocument/2006/relationships/hyperlink" Target="http://bit.ly/direct-osc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ourceforge.net/projects/healthvaultphp" TargetMode="External"/><Relationship Id="rId3" Type="http://schemas.openxmlformats.org/officeDocument/2006/relationships/hyperlink" Target="http://go.microsoft.com/fwlink/?LinkID=218872&amp;clcid=0x409" TargetMode="External"/><Relationship Id="rId7" Type="http://schemas.openxmlformats.org/officeDocument/2006/relationships/hyperlink" Target="http://code.google.com/p/pyhealthvault/" TargetMode="External"/><Relationship Id="rId2" Type="http://schemas.openxmlformats.org/officeDocument/2006/relationships/hyperlink" Target="http://msdn.microsoft.com/en-us/healthvault/cc4519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byforge.org/projects/rubyhealthvault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://healthvaultwp7.codeplex.com/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github.com/microsoft-hsg/HealthVault-Mobile-iOS-Library" TargetMode="External"/><Relationship Id="rId9" Type="http://schemas.openxmlformats.org/officeDocument/2006/relationships/hyperlink" Target="http://www.msdn.com/healthvaul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liemami@microsoft.com" TargetMode="External"/><Relationship Id="rId3" Type="http://schemas.openxmlformats.org/officeDocument/2006/relationships/hyperlink" Target="mailto:hvbd@microsoft.com" TargetMode="External"/><Relationship Id="rId7" Type="http://schemas.openxmlformats.org/officeDocument/2006/relationships/hyperlink" Target="http://bit.ly/direct-osco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sdn.com/healthvault" TargetMode="External"/><Relationship Id="rId5" Type="http://schemas.openxmlformats.org/officeDocument/2006/relationships/hyperlink" Target="http://wiki.directproject.org/" TargetMode="External"/><Relationship Id="rId4" Type="http://schemas.openxmlformats.org/officeDocument/2006/relationships/hyperlink" Target="http://healthvault.com/messagecenter" TargetMode="External"/><Relationship Id="rId9" Type="http://schemas.openxmlformats.org/officeDocument/2006/relationships/hyperlink" Target="mailto:vaibhavb@microsof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hepaperlessprojec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aibhavb\Desktop\DirectProject\puzzle-box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759">
            <a:off x="5896266" y="-228600"/>
            <a:ext cx="38573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0"/>
            <a:ext cx="7772400" cy="1371599"/>
          </a:xfrm>
        </p:spPr>
        <p:txBody>
          <a:bodyPr/>
          <a:lstStyle/>
          <a:p>
            <a:r>
              <a:rPr lang="en-US" b="1" dirty="0" smtClean="0">
                <a:latin typeface="Segoe WP" pitchFamily="34" charset="0"/>
              </a:rPr>
              <a:t>The Direct Project In A Box</a:t>
            </a:r>
            <a:endParaRPr lang="en-US" b="1" dirty="0">
              <a:latin typeface="Segoe WP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638800"/>
            <a:ext cx="3810000" cy="685800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</a:rPr>
              <a:t>Vaibhav </a:t>
            </a:r>
            <a:r>
              <a:rPr lang="en-US" sz="1600" dirty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</a:rPr>
              <a:t>Bhandari (Engineer, Microsoft)</a:t>
            </a:r>
          </a:p>
          <a:p>
            <a:pPr algn="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  <a:hlinkClick r:id="rId3"/>
              </a:rPr>
              <a:t>vaibhavb@microsoft.com</a:t>
            </a:r>
            <a:endParaRPr lang="en-US" sz="1600" dirty="0" smtClean="0">
              <a:solidFill>
                <a:schemeClr val="tx1">
                  <a:alpha val="99000"/>
                </a:schemeClr>
              </a:solidFill>
              <a:latin typeface="Segoe Semibold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4050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  <a:hlinkClick r:id="rId4"/>
              </a:rPr>
              <a:t>bit.ly/direct-oscon</a:t>
            </a:r>
            <a:r>
              <a:rPr lang="en-US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</a:rPr>
              <a:t> </a:t>
            </a:r>
            <a:endParaRPr lang="en-US" dirty="0">
              <a:solidFill>
                <a:schemeClr val="tx1">
                  <a:alpha val="99000"/>
                </a:schemeClr>
              </a:solidFill>
              <a:latin typeface="Segoe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5638800"/>
            <a:ext cx="3581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</a:rPr>
              <a:t>Ali Emami (Engineer, Microsoft)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  <a:hlinkClick r:id="rId5"/>
              </a:rPr>
              <a:t>aliemami@microsoft.com</a:t>
            </a:r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Semibold" pitchFamily="34" charset="0"/>
              </a:rPr>
              <a:t> </a:t>
            </a:r>
            <a:endParaRPr lang="en-US" sz="1600" dirty="0">
              <a:solidFill>
                <a:schemeClr val="tx1">
                  <a:alpha val="99000"/>
                </a:schemeClr>
              </a:solidFill>
              <a:latin typeface="Segoe Semibold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http://3.bp.blogspot.com/-HLgEJWkuQrM/TimfZIN7_JI/AAAAAAAACvc/hrvuEFzEEKQ/s1600/Twit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19662"/>
            <a:ext cx="6429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2338" y="5100935"/>
            <a:ext cx="225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@healthvault</a:t>
            </a:r>
          </a:p>
          <a:p>
            <a:r>
              <a:rPr lang="en-US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#healthvault #</a:t>
            </a:r>
            <a:r>
              <a:rPr lang="en-US" sz="12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oscon</a:t>
            </a:r>
            <a:endParaRPr lang="en-US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WP Semibold" pitchFamily="34" charset="0"/>
              </a:rPr>
              <a:t>The Direct </a:t>
            </a:r>
            <a:r>
              <a:rPr lang="en-US" sz="3600" b="1" dirty="0" smtClean="0">
                <a:latin typeface="Segoe WP Semibold" pitchFamily="34" charset="0"/>
              </a:rPr>
              <a:t>Project</a:t>
            </a:r>
            <a:br>
              <a:rPr lang="en-US" sz="3600" b="1" dirty="0" smtClean="0">
                <a:latin typeface="Segoe WP Semibold" pitchFamily="34" charset="0"/>
              </a:rPr>
            </a:br>
            <a:r>
              <a:rPr lang="en-US" sz="2800" b="1" dirty="0" smtClean="0">
                <a:latin typeface="Segoe WP Semibold" pitchFamily="34" charset="0"/>
              </a:rPr>
              <a:t>High quality open source libraries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670" y="1600200"/>
            <a:ext cx="809353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Successful open standards have easily accessible high-quality libraries trivially available to developers, including high quality </a:t>
            </a:r>
            <a:r>
              <a:rPr lang="en-US" sz="2000" dirty="0" smtClean="0"/>
              <a:t>documentation</a:t>
            </a:r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key deliverable of Direct Project is a BSD-licensed software stack enabling: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Client-side </a:t>
            </a:r>
            <a:r>
              <a:rPr lang="en-US" dirty="0"/>
              <a:t>connectivity, for EHRs, EHR Modules, PHRs, etc. 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Server-side connectivity for “out of the box” HIOs and Health Information Service Providers (HISPs</a:t>
            </a:r>
            <a:r>
              <a:rPr lang="en-US" dirty="0" smtClean="0"/>
              <a:t>)</a:t>
            </a:r>
            <a:endParaRPr lang="en-US" sz="2000" dirty="0" smtClean="0"/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history of the Internet shows the power of permissively licensed open source in driving standardization: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TCP/IP</a:t>
            </a:r>
            <a:r>
              <a:rPr lang="en-US" dirty="0"/>
              <a:t>: Berkeley TCP/IP stack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DNS: BIND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HTTP: </a:t>
            </a:r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76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 Project In A Box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019800"/>
            <a:ext cx="647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z="1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en-US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irst box to send a direct message on the internet!</a:t>
            </a:r>
            <a:endParaRPr lang="en-US" sz="1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C:\Users\vaibhavb\AppData\Local\Microsoft\Windows\Temporary Internet Files\Content.Outlook\5PSBM6JL\Photo_9FEDAE6A-3D43-D2B1-65AF-2061DA0F2C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72" y="1447800"/>
            <a:ext cx="331605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5" y="2869869"/>
            <a:ext cx="2627313" cy="151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reeform 6"/>
          <p:cNvSpPr>
            <a:spLocks/>
          </p:cNvSpPr>
          <p:nvPr/>
        </p:nvSpPr>
        <p:spPr bwMode="blackWhite">
          <a:xfrm rot="18524843">
            <a:off x="5461793" y="4841082"/>
            <a:ext cx="1935163" cy="2641600"/>
          </a:xfrm>
          <a:custGeom>
            <a:avLst/>
            <a:gdLst>
              <a:gd name="T0" fmla="*/ 2147483647 w 1061"/>
              <a:gd name="T1" fmla="*/ 0 h 946"/>
              <a:gd name="T2" fmla="*/ 0 w 1061"/>
              <a:gd name="T3" fmla="*/ 2147483647 h 946"/>
              <a:gd name="T4" fmla="*/ 2147483647 w 1061"/>
              <a:gd name="T5" fmla="*/ 2147483647 h 946"/>
              <a:gd name="T6" fmla="*/ 2147483647 w 1061"/>
              <a:gd name="T7" fmla="*/ 2147483647 h 946"/>
              <a:gd name="T8" fmla="*/ 2147483647 w 1061"/>
              <a:gd name="T9" fmla="*/ 2147483647 h 946"/>
              <a:gd name="T10" fmla="*/ 2147483647 w 1061"/>
              <a:gd name="T11" fmla="*/ 2147483647 h 946"/>
              <a:gd name="T12" fmla="*/ 2147483647 w 1061"/>
              <a:gd name="T13" fmla="*/ 2147483647 h 946"/>
              <a:gd name="T14" fmla="*/ 2147483647 w 1061"/>
              <a:gd name="T15" fmla="*/ 2147483647 h 946"/>
              <a:gd name="T16" fmla="*/ 2147483647 w 1061"/>
              <a:gd name="T17" fmla="*/ 2147483647 h 946"/>
              <a:gd name="T18" fmla="*/ 2147483647 w 1061"/>
              <a:gd name="T19" fmla="*/ 2147483647 h 946"/>
              <a:gd name="T20" fmla="*/ 2147483647 w 1061"/>
              <a:gd name="T21" fmla="*/ 2147483647 h 946"/>
              <a:gd name="T22" fmla="*/ 2147483647 w 1061"/>
              <a:gd name="T23" fmla="*/ 2147483647 h 946"/>
              <a:gd name="T24" fmla="*/ 2147483647 w 1061"/>
              <a:gd name="T25" fmla="*/ 2147483647 h 946"/>
              <a:gd name="T26" fmla="*/ 2147483647 w 1061"/>
              <a:gd name="T27" fmla="*/ 2147483647 h 946"/>
              <a:gd name="T28" fmla="*/ 2147483647 w 1061"/>
              <a:gd name="T29" fmla="*/ 2147483647 h 946"/>
              <a:gd name="T30" fmla="*/ 2147483647 w 1061"/>
              <a:gd name="T31" fmla="*/ 2147483647 h 946"/>
              <a:gd name="T32" fmla="*/ 2147483647 w 1061"/>
              <a:gd name="T33" fmla="*/ 2147483647 h 946"/>
              <a:gd name="T34" fmla="*/ 2147483647 w 1061"/>
              <a:gd name="T35" fmla="*/ 2147483647 h 946"/>
              <a:gd name="T36" fmla="*/ 2147483647 w 1061"/>
              <a:gd name="T37" fmla="*/ 2147483647 h 946"/>
              <a:gd name="T38" fmla="*/ 2147483647 w 1061"/>
              <a:gd name="T39" fmla="*/ 2147483647 h 946"/>
              <a:gd name="T40" fmla="*/ 2147483647 w 1061"/>
              <a:gd name="T41" fmla="*/ 2147483647 h 946"/>
              <a:gd name="T42" fmla="*/ 2147483647 w 1061"/>
              <a:gd name="T43" fmla="*/ 2147483647 h 946"/>
              <a:gd name="T44" fmla="*/ 2147483647 w 1061"/>
              <a:gd name="T45" fmla="*/ 2147483647 h 946"/>
              <a:gd name="T46" fmla="*/ 2147483647 w 1061"/>
              <a:gd name="T47" fmla="*/ 2147483647 h 946"/>
              <a:gd name="T48" fmla="*/ 2147483647 w 1061"/>
              <a:gd name="T49" fmla="*/ 2147483647 h 946"/>
              <a:gd name="T50" fmla="*/ 2147483647 w 1061"/>
              <a:gd name="T51" fmla="*/ 0 h 9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1"/>
              <a:gd name="T79" fmla="*/ 0 h 946"/>
              <a:gd name="T80" fmla="*/ 1061 w 1061"/>
              <a:gd name="T81" fmla="*/ 946 h 9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1" h="946">
                <a:moveTo>
                  <a:pt x="372" y="0"/>
                </a:moveTo>
                <a:lnTo>
                  <a:pt x="0" y="477"/>
                </a:lnTo>
                <a:lnTo>
                  <a:pt x="207" y="395"/>
                </a:lnTo>
                <a:lnTo>
                  <a:pt x="252" y="466"/>
                </a:lnTo>
                <a:lnTo>
                  <a:pt x="302" y="531"/>
                </a:lnTo>
                <a:lnTo>
                  <a:pt x="354" y="592"/>
                </a:lnTo>
                <a:lnTo>
                  <a:pt x="410" y="649"/>
                </a:lnTo>
                <a:lnTo>
                  <a:pt x="471" y="703"/>
                </a:lnTo>
                <a:lnTo>
                  <a:pt x="535" y="751"/>
                </a:lnTo>
                <a:lnTo>
                  <a:pt x="602" y="795"/>
                </a:lnTo>
                <a:lnTo>
                  <a:pt x="670" y="833"/>
                </a:lnTo>
                <a:lnTo>
                  <a:pt x="745" y="867"/>
                </a:lnTo>
                <a:lnTo>
                  <a:pt x="818" y="894"/>
                </a:lnTo>
                <a:lnTo>
                  <a:pt x="894" y="917"/>
                </a:lnTo>
                <a:lnTo>
                  <a:pt x="970" y="934"/>
                </a:lnTo>
                <a:lnTo>
                  <a:pt x="1048" y="945"/>
                </a:lnTo>
                <a:lnTo>
                  <a:pt x="896" y="669"/>
                </a:lnTo>
                <a:lnTo>
                  <a:pt x="1060" y="347"/>
                </a:lnTo>
                <a:lnTo>
                  <a:pt x="1004" y="334"/>
                </a:lnTo>
                <a:lnTo>
                  <a:pt x="951" y="315"/>
                </a:lnTo>
                <a:lnTo>
                  <a:pt x="898" y="290"/>
                </a:lnTo>
                <a:lnTo>
                  <a:pt x="850" y="260"/>
                </a:lnTo>
                <a:lnTo>
                  <a:pt x="802" y="223"/>
                </a:lnTo>
                <a:lnTo>
                  <a:pt x="761" y="184"/>
                </a:lnTo>
                <a:lnTo>
                  <a:pt x="938" y="113"/>
                </a:lnTo>
                <a:lnTo>
                  <a:pt x="372" y="0"/>
                </a:lnTo>
              </a:path>
            </a:pathLst>
          </a:custGeom>
          <a:solidFill>
            <a:schemeClr val="tx2">
              <a:lumMod val="7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17254B"/>
              </a:solidFill>
              <a:ea typeface="ＭＳ Ｐゴシック" charset="-128"/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egoe WP Semibold" pitchFamily="34" charset="0"/>
              </a:rPr>
              <a:t>Recipe for success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/>
          <a:lstStyle/>
          <a:p>
            <a:pPr>
              <a:buFont typeface="Lucida Grande" charset="0"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Direct standards and specifications are developed by a group of public-private stakeholders. </a:t>
            </a:r>
            <a:r>
              <a:rPr lang="en-GB" sz="1800" b="1" dirty="0" smtClean="0">
                <a:solidFill>
                  <a:schemeClr val="tx1"/>
                </a:solidFill>
              </a:rPr>
              <a:t>Weekly teleconferences and periodic face-to-face meetings facilitate active collaboration.</a:t>
            </a:r>
          </a:p>
          <a:p>
            <a:pPr>
              <a:buFont typeface="Lucida Grande" charset="0"/>
              <a:buNone/>
            </a:pPr>
            <a:endParaRPr lang="en-US" sz="1800" dirty="0" smtClean="0"/>
          </a:p>
        </p:txBody>
      </p:sp>
      <p:sp>
        <p:nvSpPr>
          <p:cNvPr id="15366" name="Freeform 2"/>
          <p:cNvSpPr>
            <a:spLocks/>
          </p:cNvSpPr>
          <p:nvPr/>
        </p:nvSpPr>
        <p:spPr bwMode="blackWhite">
          <a:xfrm rot="170591">
            <a:off x="6705600" y="3840163"/>
            <a:ext cx="2144713" cy="2390775"/>
          </a:xfrm>
          <a:custGeom>
            <a:avLst/>
            <a:gdLst>
              <a:gd name="T0" fmla="*/ 1162011527 w 852"/>
              <a:gd name="T1" fmla="*/ 2147483647 h 1157"/>
              <a:gd name="T2" fmla="*/ 2147483647 w 852"/>
              <a:gd name="T3" fmla="*/ 2147483647 h 1157"/>
              <a:gd name="T4" fmla="*/ 2147483647 w 852"/>
              <a:gd name="T5" fmla="*/ 2147483647 h 1157"/>
              <a:gd name="T6" fmla="*/ 2147483647 w 852"/>
              <a:gd name="T7" fmla="*/ 2147483647 h 1157"/>
              <a:gd name="T8" fmla="*/ 2147483647 w 852"/>
              <a:gd name="T9" fmla="*/ 2147483647 h 1157"/>
              <a:gd name="T10" fmla="*/ 2147483647 w 852"/>
              <a:gd name="T11" fmla="*/ 2147483647 h 1157"/>
              <a:gd name="T12" fmla="*/ 2147483647 w 852"/>
              <a:gd name="T13" fmla="*/ 2147483647 h 1157"/>
              <a:gd name="T14" fmla="*/ 2147483647 w 852"/>
              <a:gd name="T15" fmla="*/ 2147483647 h 1157"/>
              <a:gd name="T16" fmla="*/ 2147483647 w 852"/>
              <a:gd name="T17" fmla="*/ 1877799182 h 1157"/>
              <a:gd name="T18" fmla="*/ 2147483647 w 852"/>
              <a:gd name="T19" fmla="*/ 1599980057 h 1157"/>
              <a:gd name="T20" fmla="*/ 2147483647 w 852"/>
              <a:gd name="T21" fmla="*/ 1322158867 h 1157"/>
              <a:gd name="T22" fmla="*/ 2147483647 w 852"/>
              <a:gd name="T23" fmla="*/ 1051032178 h 1157"/>
              <a:gd name="T24" fmla="*/ 2147483647 w 852"/>
              <a:gd name="T25" fmla="*/ 779905748 h 1157"/>
              <a:gd name="T26" fmla="*/ 2147483647 w 852"/>
              <a:gd name="T27" fmla="*/ 512127601 h 1157"/>
              <a:gd name="T28" fmla="*/ 2147483647 w 852"/>
              <a:gd name="T29" fmla="*/ 251042214 h 1157"/>
              <a:gd name="T30" fmla="*/ 2147483647 w 852"/>
              <a:gd name="T31" fmla="*/ 0 h 1157"/>
              <a:gd name="T32" fmla="*/ 2147483647 w 852"/>
              <a:gd name="T33" fmla="*/ 990781401 h 1157"/>
              <a:gd name="T34" fmla="*/ 919004537 w 852"/>
              <a:gd name="T35" fmla="*/ 974045533 h 1157"/>
              <a:gd name="T36" fmla="*/ 980861365 w 852"/>
              <a:gd name="T37" fmla="*/ 1154796057 h 1157"/>
              <a:gd name="T38" fmla="*/ 1020626649 w 852"/>
              <a:gd name="T39" fmla="*/ 1345589495 h 1157"/>
              <a:gd name="T40" fmla="*/ 1038297871 w 852"/>
              <a:gd name="T41" fmla="*/ 1536380867 h 1157"/>
              <a:gd name="T42" fmla="*/ 1033880065 w 852"/>
              <a:gd name="T43" fmla="*/ 1720479545 h 1157"/>
              <a:gd name="T44" fmla="*/ 1011788521 w 852"/>
              <a:gd name="T45" fmla="*/ 1911272984 h 1157"/>
              <a:gd name="T46" fmla="*/ 958769821 w 852"/>
              <a:gd name="T47" fmla="*/ 2098718009 h 1157"/>
              <a:gd name="T48" fmla="*/ 896912993 w 852"/>
              <a:gd name="T49" fmla="*/ 2147483647 h 1157"/>
              <a:gd name="T50" fmla="*/ 799711204 w 852"/>
              <a:gd name="T51" fmla="*/ 2147483647 h 1157"/>
              <a:gd name="T52" fmla="*/ 0 w 852"/>
              <a:gd name="T53" fmla="*/ 2102064356 h 1157"/>
              <a:gd name="T54" fmla="*/ 1162011527 w 852"/>
              <a:gd name="T55" fmla="*/ 2147483647 h 11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52"/>
              <a:gd name="T85" fmla="*/ 0 h 1157"/>
              <a:gd name="T86" fmla="*/ 852 w 852"/>
              <a:gd name="T87" fmla="*/ 1157 h 11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52" h="1157">
                <a:moveTo>
                  <a:pt x="263" y="1156"/>
                </a:moveTo>
                <a:lnTo>
                  <a:pt x="851" y="1143"/>
                </a:lnTo>
                <a:lnTo>
                  <a:pt x="668" y="1032"/>
                </a:lnTo>
                <a:lnTo>
                  <a:pt x="703" y="958"/>
                </a:lnTo>
                <a:lnTo>
                  <a:pt x="733" y="882"/>
                </a:lnTo>
                <a:lnTo>
                  <a:pt x="758" y="804"/>
                </a:lnTo>
                <a:lnTo>
                  <a:pt x="775" y="723"/>
                </a:lnTo>
                <a:lnTo>
                  <a:pt x="790" y="642"/>
                </a:lnTo>
                <a:lnTo>
                  <a:pt x="798" y="561"/>
                </a:lnTo>
                <a:lnTo>
                  <a:pt x="801" y="478"/>
                </a:lnTo>
                <a:lnTo>
                  <a:pt x="798" y="395"/>
                </a:lnTo>
                <a:lnTo>
                  <a:pt x="789" y="314"/>
                </a:lnTo>
                <a:lnTo>
                  <a:pt x="775" y="233"/>
                </a:lnTo>
                <a:lnTo>
                  <a:pt x="756" y="153"/>
                </a:lnTo>
                <a:lnTo>
                  <a:pt x="730" y="75"/>
                </a:lnTo>
                <a:lnTo>
                  <a:pt x="701" y="0"/>
                </a:lnTo>
                <a:lnTo>
                  <a:pt x="545" y="296"/>
                </a:lnTo>
                <a:lnTo>
                  <a:pt x="208" y="291"/>
                </a:lnTo>
                <a:lnTo>
                  <a:pt x="222" y="345"/>
                </a:lnTo>
                <a:lnTo>
                  <a:pt x="231" y="402"/>
                </a:lnTo>
                <a:lnTo>
                  <a:pt x="235" y="459"/>
                </a:lnTo>
                <a:lnTo>
                  <a:pt x="234" y="514"/>
                </a:lnTo>
                <a:lnTo>
                  <a:pt x="229" y="571"/>
                </a:lnTo>
                <a:lnTo>
                  <a:pt x="217" y="627"/>
                </a:lnTo>
                <a:lnTo>
                  <a:pt x="203" y="683"/>
                </a:lnTo>
                <a:lnTo>
                  <a:pt x="181" y="734"/>
                </a:lnTo>
                <a:lnTo>
                  <a:pt x="0" y="628"/>
                </a:lnTo>
                <a:lnTo>
                  <a:pt x="263" y="1156"/>
                </a:lnTo>
              </a:path>
            </a:pathLst>
          </a:custGeom>
          <a:solidFill>
            <a:schemeClr val="accent1">
              <a:lumMod val="7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2D050"/>
              </a:solidFill>
              <a:ea typeface="ＭＳ Ｐゴシック" charset="-128"/>
            </a:endParaRPr>
          </a:p>
        </p:txBody>
      </p:sp>
      <p:sp>
        <p:nvSpPr>
          <p:cNvPr id="15367" name="Freeform 3"/>
          <p:cNvSpPr>
            <a:spLocks/>
          </p:cNvSpPr>
          <p:nvPr/>
        </p:nvSpPr>
        <p:spPr bwMode="blackWhite">
          <a:xfrm>
            <a:off x="6278563" y="2276475"/>
            <a:ext cx="2484437" cy="2282825"/>
          </a:xfrm>
          <a:custGeom>
            <a:avLst/>
            <a:gdLst>
              <a:gd name="T0" fmla="*/ 2147483647 w 1109"/>
              <a:gd name="T1" fmla="*/ 2147483647 h 962"/>
              <a:gd name="T2" fmla="*/ 2147483647 w 1109"/>
              <a:gd name="T3" fmla="*/ 2147483647 h 962"/>
              <a:gd name="T4" fmla="*/ 2147483647 w 1109"/>
              <a:gd name="T5" fmla="*/ 2147483647 h 962"/>
              <a:gd name="T6" fmla="*/ 2147483647 w 1109"/>
              <a:gd name="T7" fmla="*/ 2147483647 h 962"/>
              <a:gd name="T8" fmla="*/ 2147483647 w 1109"/>
              <a:gd name="T9" fmla="*/ 2147483647 h 962"/>
              <a:gd name="T10" fmla="*/ 2147483647 w 1109"/>
              <a:gd name="T11" fmla="*/ 2147483647 h 962"/>
              <a:gd name="T12" fmla="*/ 2147483647 w 1109"/>
              <a:gd name="T13" fmla="*/ 2147483647 h 962"/>
              <a:gd name="T14" fmla="*/ 2147483647 w 1109"/>
              <a:gd name="T15" fmla="*/ 2147483647 h 962"/>
              <a:gd name="T16" fmla="*/ 2147483647 w 1109"/>
              <a:gd name="T17" fmla="*/ 2147483647 h 962"/>
              <a:gd name="T18" fmla="*/ 2147483647 w 1109"/>
              <a:gd name="T19" fmla="*/ 2147483647 h 962"/>
              <a:gd name="T20" fmla="*/ 2147483647 w 1109"/>
              <a:gd name="T21" fmla="*/ 2147483647 h 962"/>
              <a:gd name="T22" fmla="*/ 2147483647 w 1109"/>
              <a:gd name="T23" fmla="*/ 2147483647 h 962"/>
              <a:gd name="T24" fmla="*/ 2147483647 w 1109"/>
              <a:gd name="T25" fmla="*/ 2147483647 h 962"/>
              <a:gd name="T26" fmla="*/ 2147483647 w 1109"/>
              <a:gd name="T27" fmla="*/ 2147483647 h 962"/>
              <a:gd name="T28" fmla="*/ 2147483647 w 1109"/>
              <a:gd name="T29" fmla="*/ 2147483647 h 962"/>
              <a:gd name="T30" fmla="*/ 2147483647 w 1109"/>
              <a:gd name="T31" fmla="*/ 2147483647 h 962"/>
              <a:gd name="T32" fmla="*/ 2147483647 w 1109"/>
              <a:gd name="T33" fmla="*/ 2147483647 h 962"/>
              <a:gd name="T34" fmla="*/ 2147483647 w 1109"/>
              <a:gd name="T35" fmla="*/ 2147483647 h 962"/>
              <a:gd name="T36" fmla="*/ 2147483647 w 1109"/>
              <a:gd name="T37" fmla="*/ 2147483647 h 962"/>
              <a:gd name="T38" fmla="*/ 0 w 1109"/>
              <a:gd name="T39" fmla="*/ 0 h 962"/>
              <a:gd name="T40" fmla="*/ 2147483647 w 1109"/>
              <a:gd name="T41" fmla="*/ 2147483647 h 962"/>
              <a:gd name="T42" fmla="*/ 2147483647 w 1109"/>
              <a:gd name="T43" fmla="*/ 2147483647 h 962"/>
              <a:gd name="T44" fmla="*/ 2147483647 w 1109"/>
              <a:gd name="T45" fmla="*/ 2147483647 h 962"/>
              <a:gd name="T46" fmla="*/ 2147483647 w 1109"/>
              <a:gd name="T47" fmla="*/ 2147483647 h 962"/>
              <a:gd name="T48" fmla="*/ 2147483647 w 1109"/>
              <a:gd name="T49" fmla="*/ 2147483647 h 962"/>
              <a:gd name="T50" fmla="*/ 2147483647 w 1109"/>
              <a:gd name="T51" fmla="*/ 2147483647 h 962"/>
              <a:gd name="T52" fmla="*/ 2147483647 w 1109"/>
              <a:gd name="T53" fmla="*/ 2147483647 h 962"/>
              <a:gd name="T54" fmla="*/ 2147483647 w 1109"/>
              <a:gd name="T55" fmla="*/ 2147483647 h 962"/>
              <a:gd name="T56" fmla="*/ 2147483647 w 1109"/>
              <a:gd name="T57" fmla="*/ 2147483647 h 962"/>
              <a:gd name="T58" fmla="*/ 2147483647 w 1109"/>
              <a:gd name="T59" fmla="*/ 2147483647 h 962"/>
              <a:gd name="T60" fmla="*/ 2147483647 w 1109"/>
              <a:gd name="T61" fmla="*/ 2147483647 h 96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09"/>
              <a:gd name="T94" fmla="*/ 0 h 962"/>
              <a:gd name="T95" fmla="*/ 1109 w 1109"/>
              <a:gd name="T96" fmla="*/ 962 h 96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09" h="962">
                <a:moveTo>
                  <a:pt x="246" y="959"/>
                </a:moveTo>
                <a:lnTo>
                  <a:pt x="839" y="961"/>
                </a:lnTo>
                <a:lnTo>
                  <a:pt x="934" y="786"/>
                </a:lnTo>
                <a:lnTo>
                  <a:pt x="1023" y="611"/>
                </a:lnTo>
                <a:lnTo>
                  <a:pt x="1108" y="429"/>
                </a:lnTo>
                <a:lnTo>
                  <a:pt x="930" y="539"/>
                </a:lnTo>
                <a:lnTo>
                  <a:pt x="885" y="471"/>
                </a:lnTo>
                <a:lnTo>
                  <a:pt x="837" y="406"/>
                </a:lnTo>
                <a:lnTo>
                  <a:pt x="783" y="344"/>
                </a:lnTo>
                <a:lnTo>
                  <a:pt x="724" y="287"/>
                </a:lnTo>
                <a:lnTo>
                  <a:pt x="663" y="235"/>
                </a:lnTo>
                <a:lnTo>
                  <a:pt x="598" y="188"/>
                </a:lnTo>
                <a:lnTo>
                  <a:pt x="530" y="145"/>
                </a:lnTo>
                <a:lnTo>
                  <a:pt x="460" y="107"/>
                </a:lnTo>
                <a:lnTo>
                  <a:pt x="387" y="75"/>
                </a:lnTo>
                <a:lnTo>
                  <a:pt x="311" y="48"/>
                </a:lnTo>
                <a:lnTo>
                  <a:pt x="236" y="27"/>
                </a:lnTo>
                <a:lnTo>
                  <a:pt x="158" y="12"/>
                </a:lnTo>
                <a:lnTo>
                  <a:pt x="79" y="2"/>
                </a:lnTo>
                <a:lnTo>
                  <a:pt x="0" y="0"/>
                </a:lnTo>
                <a:lnTo>
                  <a:pt x="210" y="277"/>
                </a:lnTo>
                <a:lnTo>
                  <a:pt x="80" y="601"/>
                </a:lnTo>
                <a:lnTo>
                  <a:pt x="134" y="614"/>
                </a:lnTo>
                <a:lnTo>
                  <a:pt x="186" y="631"/>
                </a:lnTo>
                <a:lnTo>
                  <a:pt x="236" y="654"/>
                </a:lnTo>
                <a:lnTo>
                  <a:pt x="283" y="681"/>
                </a:lnTo>
                <a:lnTo>
                  <a:pt x="328" y="715"/>
                </a:lnTo>
                <a:lnTo>
                  <a:pt x="370" y="752"/>
                </a:lnTo>
                <a:lnTo>
                  <a:pt x="408" y="792"/>
                </a:lnTo>
                <a:lnTo>
                  <a:pt x="446" y="837"/>
                </a:lnTo>
                <a:lnTo>
                  <a:pt x="246" y="959"/>
                </a:lnTo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" name="Freeform 4"/>
          <p:cNvSpPr>
            <a:spLocks/>
          </p:cNvSpPr>
          <p:nvPr/>
        </p:nvSpPr>
        <p:spPr bwMode="blackWhite">
          <a:xfrm>
            <a:off x="3168650" y="2038350"/>
            <a:ext cx="3857625" cy="1836738"/>
          </a:xfrm>
          <a:prstGeom prst="rightArrow">
            <a:avLst>
              <a:gd name="adj1" fmla="val 79415"/>
              <a:gd name="adj2" fmla="val 30123"/>
            </a:avLst>
          </a:prstGeom>
          <a:solidFill>
            <a:srgbClr val="22686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blackWhite">
          <a:xfrm>
            <a:off x="3354388" y="2225675"/>
            <a:ext cx="3117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88925" indent="-288925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</a:pPr>
            <a:r>
              <a:rPr lang="en-US" sz="1400" b="1" dirty="0">
                <a:solidFill>
                  <a:prstClr val="white"/>
                </a:solidFill>
                <a:ea typeface="ＭＳ Ｐゴシック" charset="-128"/>
              </a:rPr>
              <a:t>Direct Project Output: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charset="0"/>
              <a:buChar char="•"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Standards and Service Definitions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charset="0"/>
              <a:buChar char="•"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Implementation Guides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charset="0"/>
              <a:buChar char="•"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Reference Implementation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charset="0"/>
              <a:buChar char="•"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Pilot project testing and real-world implementation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blackWhite">
          <a:xfrm>
            <a:off x="6832600" y="2828925"/>
            <a:ext cx="136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Vendors incorporate reference implementation into HIT products </a:t>
            </a: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blackWhite">
          <a:xfrm>
            <a:off x="7405688" y="4584700"/>
            <a:ext cx="1047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First phase grounded in real-world pilot projects implemented by early 2011</a:t>
            </a: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blackWhite">
          <a:xfrm>
            <a:off x="5522913" y="5511800"/>
            <a:ext cx="15208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Incorporation of HITPC, HITSC, and ONC policy guidance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4773166"/>
            <a:ext cx="2627314" cy="1509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627313" y="4022725"/>
            <a:ext cx="3254375" cy="985838"/>
          </a:xfrm>
          <a:prstGeom prst="roundRect">
            <a:avLst>
              <a:gd name="adj" fmla="val 8111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8925" indent="-288925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defRPr/>
            </a:pPr>
            <a:endParaRPr lang="en-US" sz="1600" b="1" dirty="0">
              <a:solidFill>
                <a:prstClr val="white"/>
              </a:solidFill>
              <a:ea typeface="ＭＳ Ｐゴシック" charset="-128"/>
            </a:endParaRPr>
          </a:p>
          <a:p>
            <a:pPr marL="288925" indent="-288925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defRPr/>
            </a:pPr>
            <a:r>
              <a:rPr lang="en-US" sz="1600" b="1" dirty="0">
                <a:solidFill>
                  <a:prstClr val="white"/>
                </a:solidFill>
                <a:ea typeface="ＭＳ Ｐゴシック" charset="-128"/>
              </a:rPr>
              <a:t>Wide-scale adoption of Direct standards by late 2012</a:t>
            </a:r>
          </a:p>
          <a:p>
            <a:pPr marL="288925" indent="-288925" algn="ctr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defRPr/>
            </a:pPr>
            <a:endParaRPr lang="en-US" sz="1600" b="1" dirty="0">
              <a:solidFill>
                <a:prstClr val="white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2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WP Semibold" pitchFamily="34" charset="0"/>
              </a:rPr>
              <a:t>Protocols and Technology</a:t>
            </a:r>
            <a:endParaRPr lang="en-US" sz="3600" dirty="0">
              <a:latin typeface="Segoe WP Semi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SMTP Gateway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Direct uses SMTP as its transport protocol.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00" b="1" dirty="0" smtClean="0"/>
              <a:t>S/MIME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Messages are signed and encrypted using the S/MIME standard.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 decades old protocol for ensuring authenticity, non-tampering, confidentiality, delivery only to intended recipients. </a:t>
            </a:r>
          </a:p>
          <a:p>
            <a:pPr lvl="1">
              <a:buFont typeface="Arial" pitchFamily="34" charset="0"/>
              <a:buChar char="•"/>
            </a:pPr>
            <a:endParaRPr lang="en-US" sz="2600" dirty="0" smtClean="0"/>
          </a:p>
          <a:p>
            <a:pPr marL="0" indent="0">
              <a:buNone/>
            </a:pPr>
            <a:r>
              <a:rPr lang="en-US" sz="2900" b="1" dirty="0" smtClean="0"/>
              <a:t>DNS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Used to serve up certificates bound to an e-mail address or organization.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The highest scale distributed directory on the planet. Powers internet addressing. </a:t>
            </a:r>
          </a:p>
          <a:p>
            <a:pPr lvl="1">
              <a:buFont typeface="Arial" pitchFamily="34" charset="0"/>
              <a:buChar char="•"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Configuration Web Service and DB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Storage and access to org’s certs, private keys, </a:t>
            </a:r>
            <a:r>
              <a:rPr lang="en-US" sz="2600" dirty="0" smtClean="0"/>
              <a:t>trust anchors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76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533401"/>
            <a:ext cx="8534400" cy="6019799"/>
            <a:chOff x="304800" y="152400"/>
            <a:chExt cx="8610600" cy="6629400"/>
          </a:xfrm>
        </p:grpSpPr>
        <p:sp>
          <p:nvSpPr>
            <p:cNvPr id="62" name="Rectangle 61"/>
            <p:cNvSpPr/>
            <p:nvPr/>
          </p:nvSpPr>
          <p:spPr>
            <a:xfrm>
              <a:off x="6400800" y="152400"/>
              <a:ext cx="381000" cy="6629400"/>
            </a:xfrm>
            <a:prstGeom prst="rect">
              <a:avLst/>
            </a:prstGeom>
            <a:solidFill>
              <a:srgbClr val="9F9AAC"/>
            </a:solidFill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895600" y="152400"/>
              <a:ext cx="2514600" cy="6629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HISP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5029200"/>
              <a:ext cx="2209800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Configuration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Web Service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685800"/>
              <a:ext cx="2209800" cy="3124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1143000"/>
              <a:ext cx="1600200" cy="914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Security &amp; Trust Agent</a:t>
              </a: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4495800" y="5181600"/>
              <a:ext cx="685800" cy="53340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SQL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0" y="6019800"/>
              <a:ext cx="1219200" cy="60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Configuration Web UI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953294" y="1713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286000" y="9144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1257697" y="1714103"/>
              <a:ext cx="381000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04800" y="762000"/>
              <a:ext cx="18288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Email Server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 flipV="1">
              <a:off x="2286000" y="12192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286000" y="914400"/>
              <a:ext cx="762000" cy="533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endParaRPr lang="en-US" sz="14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334000" y="9144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V="1">
              <a:off x="5334000" y="12192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34000" y="914400"/>
              <a:ext cx="762000" cy="533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14800" y="4114800"/>
              <a:ext cx="1143000" cy="60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XD* SOAP Endpoint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352800" y="2514600"/>
              <a:ext cx="1600200" cy="914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XD* Agent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5334000" y="60960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5334000" y="41910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4267200" y="3886200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4572794" y="3886200"/>
              <a:ext cx="60880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752600" y="6172200"/>
              <a:ext cx="1219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>
              <a:off x="1676400" y="6475412"/>
              <a:ext cx="1295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828800" y="5562600"/>
              <a:ext cx="990600" cy="304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HTML/HTTP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Admin</a:t>
              </a:r>
            </a:p>
          </p:txBody>
        </p:sp>
        <p:sp>
          <p:nvSpPr>
            <p:cNvPr id="1028" name="laptop"/>
            <p:cNvSpPr>
              <a:spLocks noEditPoints="1" noChangeArrowheads="1"/>
            </p:cNvSpPr>
            <p:nvPr/>
          </p:nvSpPr>
          <p:spPr bwMode="auto">
            <a:xfrm>
              <a:off x="609600" y="2057400"/>
              <a:ext cx="1371600" cy="10668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2819400" y="4419600"/>
              <a:ext cx="1066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3124994" y="4419600"/>
              <a:ext cx="106600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6019800" y="762000"/>
              <a:ext cx="12192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SMTP Gateway</a:t>
              </a:r>
            </a:p>
          </p:txBody>
        </p:sp>
        <p:sp>
          <p:nvSpPr>
            <p:cNvPr id="1030" name="Cloud"/>
            <p:cNvSpPr>
              <a:spLocks noChangeAspect="1" noEditPoints="1" noChangeArrowheads="1"/>
            </p:cNvSpPr>
            <p:nvPr/>
          </p:nvSpPr>
          <p:spPr bwMode="auto">
            <a:xfrm>
              <a:off x="7391400" y="457200"/>
              <a:ext cx="1524000" cy="6096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 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      </a:t>
              </a:r>
            </a:p>
            <a:p>
              <a:pPr algn="ctr"/>
              <a:endParaRPr lang="en-US" dirty="0" smtClean="0">
                <a:solidFill>
                  <a:prstClr val="black"/>
                </a:solidFill>
              </a:endParaRPr>
            </a:p>
            <a:p>
              <a:pPr algn="ctr"/>
              <a:endParaRPr lang="en-US" dirty="0">
                <a:solidFill>
                  <a:prstClr val="black"/>
                </a:solidFill>
              </a:endParaRPr>
            </a:p>
            <a:p>
              <a:pPr algn="ctr"/>
              <a:endParaRPr lang="en-US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      Internet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4382294" y="49141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>
              <a:off x="4686300" y="4914900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4397829" y="6019800"/>
              <a:ext cx="859971" cy="60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DNS Server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rot="5400000" flipH="1" flipV="1">
              <a:off x="4496594" y="5942806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4800997" y="5943203"/>
              <a:ext cx="304800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3277394" y="5942806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>
              <a:off x="3581797" y="5943203"/>
              <a:ext cx="304800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04800" y="4038600"/>
              <a:ext cx="18288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SOAP Client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rot="10800000">
              <a:off x="2286000" y="4495800"/>
              <a:ext cx="762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2286000" y="4191000"/>
              <a:ext cx="762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laptop"/>
            <p:cNvSpPr>
              <a:spLocks noEditPoints="1" noChangeArrowheads="1"/>
            </p:cNvSpPr>
            <p:nvPr/>
          </p:nvSpPr>
          <p:spPr bwMode="auto">
            <a:xfrm>
              <a:off x="609600" y="5715000"/>
              <a:ext cx="1371600" cy="1066800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28800" y="1524000"/>
              <a:ext cx="685800" cy="304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MIME</a:t>
              </a:r>
            </a:p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+ TLS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19800" y="4038600"/>
              <a:ext cx="12192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HTTP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Gateway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19800" y="5943600"/>
              <a:ext cx="12192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DNS</a:t>
              </a:r>
            </a:p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Gateway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5334000" y="64008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334000" y="44958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 rot="5400000">
              <a:off x="6038850" y="2609850"/>
              <a:ext cx="1143000" cy="3429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Firewall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8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WP Semibold" pitchFamily="34" charset="0"/>
              </a:rPr>
              <a:t>HealthVault References</a:t>
            </a:r>
            <a:endParaRPr lang="en-US" sz="3600" dirty="0">
              <a:latin typeface="Segoe WP Semi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Community Promise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/>
              <a:t>Source </a:t>
            </a:r>
            <a:r>
              <a:rPr lang="en-US" dirty="0" smtClean="0"/>
              <a:t>SDKs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Java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Objective </a:t>
            </a:r>
            <a:r>
              <a:rPr lang="en-US" dirty="0" smtClean="0">
                <a:hlinkClick r:id="rId4"/>
              </a:rPr>
              <a:t>C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.NET (WP7)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Ruby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Python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PHP</a:t>
            </a:r>
            <a:endParaRPr lang="en-US" dirty="0" smtClean="0"/>
          </a:p>
          <a:p>
            <a:r>
              <a:rPr lang="en-US" dirty="0" smtClean="0"/>
              <a:t>Reference License .NET SDK</a:t>
            </a:r>
          </a:p>
          <a:p>
            <a:pPr lvl="1"/>
            <a:r>
              <a:rPr lang="en-US" dirty="0" smtClean="0">
                <a:hlinkClick r:id="rId9"/>
              </a:rPr>
              <a:t>http://www.msdn.com/healthvault</a:t>
            </a:r>
            <a:r>
              <a:rPr lang="en-US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33472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39" y="2993001"/>
            <a:ext cx="840861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43000"/>
            <a:ext cx="9144000" cy="2083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39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egoe WP Semibold" pitchFamily="34" charset="0"/>
              </a:rPr>
              <a:t>Momentum is Remarkable</a:t>
            </a:r>
            <a:endParaRPr lang="en-US" sz="3600" dirty="0">
              <a:latin typeface="Segoe WP Semi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246425"/>
            <a:ext cx="4795888" cy="1902953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en-US" sz="1800" dirty="0" err="1" smtClean="0">
                <a:latin typeface="Segoe UI Semibold" pitchFamily="34" charset="0"/>
              </a:rPr>
              <a:t>MedPlus</a:t>
            </a:r>
            <a:r>
              <a:rPr lang="en-US" sz="1800" dirty="0" smtClean="0">
                <a:latin typeface="Segoe UI Semibold" pitchFamily="34" charset="0"/>
              </a:rPr>
              <a:t> Care360</a:t>
            </a:r>
          </a:p>
          <a:p>
            <a:pPr marL="4763" indent="-4763">
              <a:spcBef>
                <a:spcPts val="0"/>
              </a:spcBef>
              <a:buNone/>
            </a:pPr>
            <a:r>
              <a:rPr lang="en-US" sz="1600" dirty="0" smtClean="0"/>
              <a:t>Visit summaries to patients (MU stage 1 certification)</a:t>
            </a:r>
          </a:p>
          <a:p>
            <a:pPr marL="4763" indent="-4763">
              <a:spcBef>
                <a:spcPts val="600"/>
              </a:spcBef>
              <a:buNone/>
            </a:pPr>
            <a:r>
              <a:rPr lang="en-US" sz="1800" dirty="0" smtClean="0">
                <a:latin typeface="Segoe UI Semibold" pitchFamily="34" charset="0"/>
              </a:rPr>
              <a:t>Ability (</a:t>
            </a:r>
            <a:r>
              <a:rPr lang="en-US" sz="1800" dirty="0" err="1" smtClean="0">
                <a:latin typeface="Segoe UI Semibold" pitchFamily="34" charset="0"/>
              </a:rPr>
              <a:t>VisionShare</a:t>
            </a:r>
            <a:r>
              <a:rPr lang="en-US" sz="1800" dirty="0" smtClean="0">
                <a:latin typeface="Segoe UI Semibold" pitchFamily="34" charset="0"/>
              </a:rPr>
              <a:t>)</a:t>
            </a:r>
          </a:p>
          <a:p>
            <a:pPr marL="4763" lvl="1" indent="-4763">
              <a:spcBef>
                <a:spcPts val="0"/>
              </a:spcBef>
              <a:buNone/>
            </a:pPr>
            <a:r>
              <a:rPr lang="en-US" sz="1600" dirty="0" smtClean="0"/>
              <a:t>Immunization records to patients</a:t>
            </a:r>
          </a:p>
          <a:p>
            <a:pPr marL="4763" indent="-4763">
              <a:spcBef>
                <a:spcPts val="600"/>
              </a:spcBef>
              <a:buNone/>
            </a:pPr>
            <a:r>
              <a:rPr lang="en-US" sz="1800" dirty="0" smtClean="0">
                <a:latin typeface="Segoe UI Semibold" pitchFamily="34" charset="0"/>
              </a:rPr>
              <a:t>Beth Israel Deaconess MC</a:t>
            </a:r>
          </a:p>
          <a:p>
            <a:pPr marL="4763" lvl="1" indent="-4763">
              <a:spcBef>
                <a:spcPts val="0"/>
              </a:spcBef>
              <a:buNone/>
            </a:pPr>
            <a:r>
              <a:rPr lang="en-US" sz="1600" dirty="0" smtClean="0"/>
              <a:t>“Zero to production” in fourteen days!</a:t>
            </a:r>
          </a:p>
          <a:p>
            <a:pPr marL="457200" lvl="1" indent="0">
              <a:buNone/>
            </a:pPr>
            <a:endParaRPr lang="en-US" sz="1600" b="1" dirty="0" smtClean="0"/>
          </a:p>
          <a:p>
            <a:pPr marL="457200" lvl="1" indent="0">
              <a:buNone/>
            </a:pPr>
            <a:endParaRPr lang="en-US" sz="1600" b="1" dirty="0" smtClean="0"/>
          </a:p>
          <a:p>
            <a:pPr>
              <a:buNone/>
            </a:pP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24668" y="1246425"/>
            <a:ext cx="3464808" cy="1876472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1505" y="3828425"/>
            <a:ext cx="389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</a:rPr>
              <a:t> </a:t>
            </a:r>
            <a:endParaRPr lang="en-US" dirty="0">
              <a:solidFill>
                <a:schemeClr val="tx1">
                  <a:alpha val="99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428" y="3667077"/>
            <a:ext cx="9144000" cy="1819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828425"/>
            <a:ext cx="37290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Segoe UI Semibold" pitchFamily="34" charset="0"/>
              </a:rPr>
              <a:t>For more information email</a:t>
            </a:r>
            <a:r>
              <a:rPr lang="en-US" sz="1600" dirty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</a:rPr>
              <a:t/>
            </a:r>
            <a:br>
              <a:rPr lang="en-US" sz="1600" dirty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</a:rPr>
            </a:br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  <a:hlinkClick r:id="rId3"/>
              </a:rPr>
              <a:t>hvbd@microsoft.com</a:t>
            </a:r>
            <a:endParaRPr lang="en-US" sz="1600" dirty="0" smtClean="0">
              <a:solidFill>
                <a:schemeClr val="tx1">
                  <a:alpha val="99000"/>
                </a:schemeClr>
              </a:solidFill>
              <a:latin typeface="Segoe UI Semibold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1">
                  <a:alpha val="99000"/>
                </a:schemeClr>
              </a:solidFill>
              <a:latin typeface="Segoe UI Semibol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Segoe UI Semibold" pitchFamily="34" charset="0"/>
              </a:rPr>
              <a:t>…or just get your own address</a:t>
            </a:r>
          </a:p>
          <a:p>
            <a:r>
              <a:rPr lang="en-US" sz="1600" dirty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  <a:hlinkClick r:id="rId4"/>
              </a:rPr>
              <a:t>http://healthvault.com/messagecenter</a:t>
            </a:r>
            <a:endParaRPr lang="en-US" sz="1600" dirty="0">
              <a:solidFill>
                <a:schemeClr val="tx1">
                  <a:alpha val="99000"/>
                </a:schemeClr>
              </a:solidFill>
              <a:latin typeface="Segoe UI Semibold" pitchFamily="34" charset="0"/>
            </a:endParaRPr>
          </a:p>
          <a:p>
            <a:endParaRPr lang="en-US" sz="1600" dirty="0">
              <a:solidFill>
                <a:schemeClr val="accent5"/>
              </a:solidFill>
              <a:latin typeface="Segoe UI Semibold" pitchFamily="3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67380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UI Semibold" pitchFamily="34" charset="0"/>
              </a:rPr>
              <a:t>Get </a:t>
            </a:r>
            <a:r>
              <a:rPr lang="en-US" sz="1600" b="1" dirty="0" smtClean="0">
                <a:latin typeface="Segoe UI Semibold" pitchFamily="34" charset="0"/>
              </a:rPr>
              <a:t>involved!</a:t>
            </a:r>
          </a:p>
          <a:p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  <a:hlinkClick r:id="rId5"/>
              </a:rPr>
              <a:t>http</a:t>
            </a:r>
            <a:r>
              <a:rPr lang="en-US" sz="1600" dirty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  <a:hlinkClick r:id="rId5"/>
              </a:rPr>
              <a:t>://wiki.directproject.org</a:t>
            </a:r>
            <a:endParaRPr lang="en-US" sz="1600" dirty="0">
              <a:solidFill>
                <a:schemeClr val="tx1">
                  <a:alpha val="99000"/>
                </a:schemeClr>
              </a:solidFill>
              <a:latin typeface="Segoe UI Semibold" pitchFamily="34" charset="0"/>
            </a:endParaRPr>
          </a:p>
          <a:p>
            <a:r>
              <a:rPr lang="en-US" sz="1600" dirty="0" smtClean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  <a:hlinkClick r:id="rId6"/>
              </a:rPr>
              <a:t>http</a:t>
            </a:r>
            <a:r>
              <a:rPr lang="en-US" sz="1600" dirty="0">
                <a:solidFill>
                  <a:schemeClr val="tx1">
                    <a:alpha val="99000"/>
                  </a:schemeClr>
                </a:solidFill>
                <a:latin typeface="Segoe UI Semibold" pitchFamily="34" charset="0"/>
                <a:hlinkClick r:id="rId6"/>
              </a:rPr>
              <a:t>://msdn.com/healthvault</a:t>
            </a:r>
            <a:endParaRPr lang="en-US" sz="1600" dirty="0">
              <a:solidFill>
                <a:schemeClr val="tx1">
                  <a:alpha val="99000"/>
                </a:schemeClr>
              </a:solidFill>
              <a:latin typeface="Segoe UI Semibold" pitchFamily="34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381000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11590" y="387218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 Semibold" pitchFamily="34" charset="0"/>
              </a:rPr>
              <a:t>The Direct Project In </a:t>
            </a:r>
            <a:r>
              <a:rPr lang="en-US" sz="1600" dirty="0">
                <a:latin typeface="Segoe UI Semibold" pitchFamily="34" charset="0"/>
              </a:rPr>
              <a:t>A Box</a:t>
            </a:r>
          </a:p>
          <a:p>
            <a:r>
              <a:rPr lang="en-US" sz="1600" dirty="0">
                <a:latin typeface="Segoe UI Semibold" pitchFamily="34" charset="0"/>
                <a:hlinkClick r:id="rId7"/>
              </a:rPr>
              <a:t>http://</a:t>
            </a:r>
            <a:r>
              <a:rPr lang="en-US" sz="1600" dirty="0" smtClean="0">
                <a:latin typeface="Segoe UI Semibold" pitchFamily="34" charset="0"/>
                <a:hlinkClick r:id="rId7"/>
              </a:rPr>
              <a:t>bit.ly/direct-oscon</a:t>
            </a:r>
            <a:r>
              <a:rPr lang="en-US" sz="1600" dirty="0" smtClean="0">
                <a:latin typeface="Segoe UI Semibold" pitchFamily="34" charset="0"/>
              </a:rPr>
              <a:t> </a:t>
            </a:r>
            <a:endParaRPr lang="en-US" sz="1600" dirty="0">
              <a:latin typeface="Segoe UI Semibold" pitchFamily="34" charset="0"/>
            </a:endParaRPr>
          </a:p>
          <a:p>
            <a:endParaRPr lang="en-US" sz="1600" dirty="0" smtClean="0">
              <a:latin typeface="Segoe UI Semibold" pitchFamily="34" charset="0"/>
            </a:endParaRPr>
          </a:p>
          <a:p>
            <a:r>
              <a:rPr lang="en-US" sz="1600" dirty="0" smtClean="0">
                <a:latin typeface="Segoe UI Semibold" pitchFamily="34" charset="0"/>
              </a:rPr>
              <a:t>@healthvault, #</a:t>
            </a:r>
            <a:r>
              <a:rPr lang="en-US" sz="1600" dirty="0" err="1" smtClean="0">
                <a:latin typeface="Segoe UI Semibold" pitchFamily="34" charset="0"/>
              </a:rPr>
              <a:t>oscon</a:t>
            </a:r>
            <a:endParaRPr lang="en-US" sz="1600" dirty="0">
              <a:latin typeface="Segoe UI Semibold" pitchFamily="34" charset="0"/>
            </a:endParaRPr>
          </a:p>
          <a:p>
            <a:r>
              <a:rPr lang="en-US" sz="1600" dirty="0" smtClean="0">
                <a:latin typeface="Segoe UI Semibold" pitchFamily="34" charset="0"/>
                <a:hlinkClick r:id="rId8"/>
              </a:rPr>
              <a:t>aliemami@microsoft.com</a:t>
            </a:r>
            <a:r>
              <a:rPr lang="en-US" sz="1600" dirty="0" smtClean="0">
                <a:latin typeface="Segoe UI Semibold" pitchFamily="34" charset="0"/>
              </a:rPr>
              <a:t> </a:t>
            </a:r>
            <a:endParaRPr lang="en-US" sz="1600" dirty="0">
              <a:latin typeface="Segoe UI Semibold" pitchFamily="34" charset="0"/>
            </a:endParaRPr>
          </a:p>
          <a:p>
            <a:r>
              <a:rPr lang="en-US" sz="1600" dirty="0" smtClean="0">
                <a:latin typeface="Segoe UI Semibold" pitchFamily="34" charset="0"/>
                <a:hlinkClick r:id="rId9"/>
              </a:rPr>
              <a:t>vaibhavb@microsoft.com</a:t>
            </a:r>
            <a:r>
              <a:rPr lang="en-US" sz="1600" dirty="0" smtClean="0">
                <a:latin typeface="Segoe UI Semibold" pitchFamily="34" charset="0"/>
              </a:rPr>
              <a:t> </a:t>
            </a:r>
            <a:endParaRPr lang="en-US" sz="1600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WP Semibold" pitchFamily="34" charset="0"/>
              </a:rPr>
              <a:t>Paper Facts</a:t>
            </a:r>
            <a:endParaRPr lang="en-US" sz="3600" dirty="0">
              <a:latin typeface="Segoe WP Semibol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It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costs nearly </a:t>
            </a:r>
            <a:r>
              <a:rPr lang="en-US" sz="4000" b="1" dirty="0">
                <a:solidFill>
                  <a:srgbClr val="FB737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$250 billion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 process </a:t>
            </a:r>
            <a:r>
              <a:rPr lang="en-US" sz="3600" b="1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30 billion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healthcare transactions each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year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6F6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86</a:t>
            </a:r>
            <a:r>
              <a:rPr lang="en-US" sz="4000" b="1" dirty="0">
                <a:solidFill>
                  <a:srgbClr val="FF6F6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mistakes made in the healthcare industry are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administrative</a:t>
            </a:r>
          </a:p>
          <a:p>
            <a:pPr marL="0" indent="0">
              <a:buNone/>
            </a:pPr>
            <a:endParaRPr lang="en-US" sz="4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Organizations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on average, make </a:t>
            </a:r>
            <a:r>
              <a:rPr lang="en-US" sz="4000" b="1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 copies</a:t>
            </a:r>
            <a:r>
              <a:rPr lang="en-US" sz="4000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each document, spend $20 in labor to file each document and lose one of every 20 documents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0578" y="643385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Source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http://www.thepaperlessproject.com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348704"/>
            <a:ext cx="3580197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pic>
        <p:nvPicPr>
          <p:cNvPr id="3" name="Picture 2" descr="C:\Users\vaibhavb\AppData\Local\Microsoft\Windows\Temporary Internet Files\Content.IE5\SZYU1CAN\MC9004339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752599"/>
            <a:ext cx="3184525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895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egoe WP Semibold" pitchFamily="34" charset="0"/>
              </a:rPr>
              <a:t>What contributes to the majority of the  cost of paper communications?</a:t>
            </a:r>
            <a:endParaRPr lang="en-US" sz="3200" dirty="0">
              <a:latin typeface="Segoe WP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:\Users\uhettiaratchy\AppData\Local\Microsoft\Windows\Temporary Internet Files\Content.IE5\MZXLADA2\MP900314371[1].jpg"/>
          <p:cNvPicPr>
            <a:picLocks noChangeAspect="1" noChangeArrowheads="1"/>
          </p:cNvPicPr>
          <p:nvPr/>
        </p:nvPicPr>
        <p:blipFill>
          <a:blip r:embed="rId3" cstate="print"/>
          <a:srcRect b="54684"/>
          <a:stretch>
            <a:fillRect/>
          </a:stretch>
        </p:blipFill>
        <p:spPr bwMode="auto">
          <a:xfrm>
            <a:off x="7881730" y="2277790"/>
            <a:ext cx="1076325" cy="100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4" descr="C:\Users\uhettiaratchy\AppData\Local\Microsoft\Windows\Temporary Internet Files\Content.IE5\OE5M9IHD\MP900184994[1]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66700" y="1285464"/>
            <a:ext cx="14859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otched Right Arrow 7"/>
          <p:cNvSpPr/>
          <p:nvPr/>
        </p:nvSpPr>
        <p:spPr>
          <a:xfrm>
            <a:off x="1485900" y="1752600"/>
            <a:ext cx="6172200" cy="1219200"/>
          </a:xfrm>
          <a:prstGeom prst="notchedRightArrow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3" name="Title 1"/>
          <p:cNvSpPr>
            <a:spLocks noGrp="1"/>
          </p:cNvSpPr>
          <p:nvPr>
            <p:ph type="title"/>
          </p:nvPr>
        </p:nvSpPr>
        <p:spPr>
          <a:xfrm>
            <a:off x="457200" y="155368"/>
            <a:ext cx="8229600" cy="66957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Segoe UI Semibold" pitchFamily="34" charset="0"/>
              </a:rPr>
              <a:t>Secure Internet-based Direct Communication</a:t>
            </a:r>
          </a:p>
        </p:txBody>
      </p:sp>
      <p:sp>
        <p:nvSpPr>
          <p:cNvPr id="12294" name="Content Placeholder 12"/>
          <p:cNvSpPr>
            <a:spLocks noGrp="1"/>
          </p:cNvSpPr>
          <p:nvPr>
            <p:ph idx="1"/>
          </p:nvPr>
        </p:nvSpPr>
        <p:spPr>
          <a:xfrm>
            <a:off x="1600200" y="3800064"/>
            <a:ext cx="5943600" cy="1981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Simple.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Connects healthcare stakeholders through universal addressing using simple push of information.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Secure. </a:t>
            </a:r>
            <a:r>
              <a:rPr lang="en-US" sz="1600" dirty="0" smtClean="0">
                <a:solidFill>
                  <a:schemeClr val="tx2"/>
                </a:solidFill>
              </a:rPr>
              <a:t>Users can easily verify messages are complete and not tampered with in travel.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Scalable. </a:t>
            </a:r>
            <a:r>
              <a:rPr lang="en-US" sz="1600" dirty="0" smtClean="0">
                <a:solidFill>
                  <a:schemeClr val="tx2"/>
                </a:solidFill>
              </a:rPr>
              <a:t>Enables Internet scale with no need for central network authority or multiple implementations.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Standards-based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r>
              <a:rPr lang="en-US" sz="1600" dirty="0" smtClean="0">
                <a:solidFill>
                  <a:schemeClr val="tx2"/>
                </a:solidFill>
              </a:rPr>
              <a:t>Built on common Internet standards for secure e-mail communication.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Lucida Grande" charset="0"/>
              <a:buNone/>
            </a:pPr>
            <a:endParaRPr lang="en-US" sz="1600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286000" y="1514064"/>
            <a:ext cx="4495800" cy="1676400"/>
          </a:xfrm>
          <a:prstGeom prst="roundRect">
            <a:avLst>
              <a:gd name="adj" fmla="val 9540"/>
            </a:avLst>
          </a:prstGeom>
          <a:solidFill>
            <a:srgbClr val="6F726B">
              <a:alpha val="8313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sz="1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Direct Project </a:t>
            </a:r>
            <a:r>
              <a:rPr lang="en-US" sz="1600" b="1" dirty="0">
                <a:solidFill>
                  <a:schemeClr val="bg1"/>
                </a:solidFill>
              </a:rPr>
              <a:t>specifies a simple, secure, scalable, standards-based way for participants to send encrypted health information directly to known, trusted recipients over the Internet.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0338" y="3342864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b.wells@direct.aclinic.org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324600" y="3359567"/>
            <a:ext cx="2819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/>
              <a:t>h.elthie@direct.ahospital.org</a:t>
            </a:r>
            <a:endParaRPr lang="en-US" sz="1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1600200"/>
            <a:ext cx="2819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 smtClean="0"/>
              <a:t>  vaibhav</a:t>
            </a:r>
            <a:r>
              <a:rPr lang="en-US" sz="1200" b="1" dirty="0" smtClean="0"/>
              <a:t>@direct.healthvault.com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32" y="761208"/>
            <a:ext cx="611668" cy="86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0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9150" y="833437"/>
            <a:ext cx="4591050" cy="995363"/>
            <a:chOff x="2537521" y="3452812"/>
            <a:chExt cx="4591050" cy="995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521" y="3581400"/>
              <a:ext cx="4591050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521" y="3452812"/>
              <a:ext cx="15430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343400" y="2743200"/>
            <a:ext cx="3952875" cy="731044"/>
            <a:chOff x="1600200" y="3304154"/>
            <a:chExt cx="3952875" cy="7310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435123"/>
              <a:ext cx="395287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304154"/>
              <a:ext cx="1334372" cy="109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914400" y="4038600"/>
            <a:ext cx="3886200" cy="1788184"/>
            <a:chOff x="457200" y="3991655"/>
            <a:chExt cx="5991225" cy="24281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924425"/>
              <a:ext cx="5991225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991655"/>
              <a:ext cx="245745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96"/>
          <p:cNvGrpSpPr>
            <a:grpSpLocks/>
          </p:cNvGrpSpPr>
          <p:nvPr/>
        </p:nvGrpSpPr>
        <p:grpSpPr bwMode="auto">
          <a:xfrm>
            <a:off x="1033058" y="1460500"/>
            <a:ext cx="7153682" cy="4038600"/>
            <a:chOff x="852198" y="1752600"/>
            <a:chExt cx="6158204" cy="35814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52198" y="1752600"/>
              <a:ext cx="6158204" cy="3581400"/>
              <a:chOff x="1339" y="1277"/>
              <a:chExt cx="3392" cy="2033"/>
            </a:xfrm>
            <a:solidFill>
              <a:schemeClr val="bg1">
                <a:lumMod val="85000"/>
              </a:schemeClr>
            </a:solidFill>
          </p:grpSpPr>
          <p:sp>
            <p:nvSpPr>
              <p:cNvPr id="125" name="Freeform 4"/>
              <p:cNvSpPr>
                <a:spLocks/>
              </p:cNvSpPr>
              <p:nvPr/>
            </p:nvSpPr>
            <p:spPr bwMode="auto">
              <a:xfrm>
                <a:off x="4482" y="1277"/>
                <a:ext cx="249" cy="377"/>
              </a:xfrm>
              <a:custGeom>
                <a:avLst/>
                <a:gdLst>
                  <a:gd name="T0" fmla="*/ 68 w 230"/>
                  <a:gd name="T1" fmla="*/ 12 h 377"/>
                  <a:gd name="T2" fmla="*/ 26 w 230"/>
                  <a:gd name="T3" fmla="*/ 81 h 377"/>
                  <a:gd name="T4" fmla="*/ 45 w 230"/>
                  <a:gd name="T5" fmla="*/ 107 h 377"/>
                  <a:gd name="T6" fmla="*/ 26 w 230"/>
                  <a:gd name="T7" fmla="*/ 139 h 377"/>
                  <a:gd name="T8" fmla="*/ 38 w 230"/>
                  <a:gd name="T9" fmla="*/ 149 h 377"/>
                  <a:gd name="T10" fmla="*/ 29 w 230"/>
                  <a:gd name="T11" fmla="*/ 171 h 377"/>
                  <a:gd name="T12" fmla="*/ 29 w 230"/>
                  <a:gd name="T13" fmla="*/ 206 h 377"/>
                  <a:gd name="T14" fmla="*/ 0 w 230"/>
                  <a:gd name="T15" fmla="*/ 219 h 377"/>
                  <a:gd name="T16" fmla="*/ 12 w 230"/>
                  <a:gd name="T17" fmla="*/ 229 h 377"/>
                  <a:gd name="T18" fmla="*/ 73 w 230"/>
                  <a:gd name="T19" fmla="*/ 361 h 377"/>
                  <a:gd name="T20" fmla="*/ 121 w 230"/>
                  <a:gd name="T21" fmla="*/ 377 h 377"/>
                  <a:gd name="T22" fmla="*/ 118 w 230"/>
                  <a:gd name="T23" fmla="*/ 350 h 377"/>
                  <a:gd name="T24" fmla="*/ 142 w 230"/>
                  <a:gd name="T25" fmla="*/ 329 h 377"/>
                  <a:gd name="T26" fmla="*/ 133 w 230"/>
                  <a:gd name="T27" fmla="*/ 307 h 377"/>
                  <a:gd name="T28" fmla="*/ 194 w 230"/>
                  <a:gd name="T29" fmla="*/ 280 h 377"/>
                  <a:gd name="T30" fmla="*/ 196 w 230"/>
                  <a:gd name="T31" fmla="*/ 243 h 377"/>
                  <a:gd name="T32" fmla="*/ 231 w 230"/>
                  <a:gd name="T33" fmla="*/ 241 h 377"/>
                  <a:gd name="T34" fmla="*/ 259 w 230"/>
                  <a:gd name="T35" fmla="*/ 213 h 377"/>
                  <a:gd name="T36" fmla="*/ 292 w 230"/>
                  <a:gd name="T37" fmla="*/ 194 h 377"/>
                  <a:gd name="T38" fmla="*/ 292 w 230"/>
                  <a:gd name="T39" fmla="*/ 171 h 377"/>
                  <a:gd name="T40" fmla="*/ 246 w 230"/>
                  <a:gd name="T41" fmla="*/ 163 h 377"/>
                  <a:gd name="T42" fmla="*/ 237 w 230"/>
                  <a:gd name="T43" fmla="*/ 138 h 377"/>
                  <a:gd name="T44" fmla="*/ 191 w 230"/>
                  <a:gd name="T45" fmla="*/ 134 h 377"/>
                  <a:gd name="T46" fmla="*/ 155 w 230"/>
                  <a:gd name="T47" fmla="*/ 22 h 377"/>
                  <a:gd name="T48" fmla="*/ 137 w 230"/>
                  <a:gd name="T49" fmla="*/ 0 h 377"/>
                  <a:gd name="T50" fmla="*/ 91 w 230"/>
                  <a:gd name="T51" fmla="*/ 9 h 377"/>
                  <a:gd name="T52" fmla="*/ 83 w 230"/>
                  <a:gd name="T53" fmla="*/ 20 h 377"/>
                  <a:gd name="T54" fmla="*/ 68 w 230"/>
                  <a:gd name="T55" fmla="*/ 12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0"/>
                  <a:gd name="T85" fmla="*/ 0 h 377"/>
                  <a:gd name="T86" fmla="*/ 230 w 230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0" h="377">
                    <a:moveTo>
                      <a:pt x="54" y="12"/>
                    </a:moveTo>
                    <a:lnTo>
                      <a:pt x="20" y="81"/>
                    </a:lnTo>
                    <a:lnTo>
                      <a:pt x="36" y="107"/>
                    </a:lnTo>
                    <a:lnTo>
                      <a:pt x="20" y="139"/>
                    </a:lnTo>
                    <a:lnTo>
                      <a:pt x="30" y="149"/>
                    </a:lnTo>
                    <a:lnTo>
                      <a:pt x="23" y="171"/>
                    </a:lnTo>
                    <a:lnTo>
                      <a:pt x="23" y="206"/>
                    </a:lnTo>
                    <a:lnTo>
                      <a:pt x="0" y="219"/>
                    </a:lnTo>
                    <a:lnTo>
                      <a:pt x="9" y="229"/>
                    </a:lnTo>
                    <a:lnTo>
                      <a:pt x="57" y="361"/>
                    </a:lnTo>
                    <a:lnTo>
                      <a:pt x="95" y="377"/>
                    </a:lnTo>
                    <a:lnTo>
                      <a:pt x="93" y="350"/>
                    </a:lnTo>
                    <a:lnTo>
                      <a:pt x="112" y="329"/>
                    </a:lnTo>
                    <a:lnTo>
                      <a:pt x="105" y="307"/>
                    </a:lnTo>
                    <a:lnTo>
                      <a:pt x="152" y="280"/>
                    </a:lnTo>
                    <a:lnTo>
                      <a:pt x="154" y="243"/>
                    </a:lnTo>
                    <a:lnTo>
                      <a:pt x="182" y="241"/>
                    </a:lnTo>
                    <a:lnTo>
                      <a:pt x="204" y="213"/>
                    </a:lnTo>
                    <a:lnTo>
                      <a:pt x="230" y="194"/>
                    </a:lnTo>
                    <a:lnTo>
                      <a:pt x="230" y="171"/>
                    </a:lnTo>
                    <a:lnTo>
                      <a:pt x="194" y="163"/>
                    </a:lnTo>
                    <a:lnTo>
                      <a:pt x="187" y="138"/>
                    </a:lnTo>
                    <a:lnTo>
                      <a:pt x="151" y="134"/>
                    </a:lnTo>
                    <a:lnTo>
                      <a:pt x="122" y="22"/>
                    </a:lnTo>
                    <a:lnTo>
                      <a:pt x="108" y="0"/>
                    </a:lnTo>
                    <a:lnTo>
                      <a:pt x="72" y="9"/>
                    </a:lnTo>
                    <a:lnTo>
                      <a:pt x="66" y="20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>
                <a:off x="2374" y="2468"/>
                <a:ext cx="916" cy="842"/>
              </a:xfrm>
              <a:custGeom>
                <a:avLst/>
                <a:gdLst>
                  <a:gd name="T0" fmla="*/ 311 w 846"/>
                  <a:gd name="T1" fmla="*/ 0 h 842"/>
                  <a:gd name="T2" fmla="*/ 549 w 846"/>
                  <a:gd name="T3" fmla="*/ 7 h 842"/>
                  <a:gd name="T4" fmla="*/ 549 w 846"/>
                  <a:gd name="T5" fmla="*/ 160 h 842"/>
                  <a:gd name="T6" fmla="*/ 669 w 846"/>
                  <a:gd name="T7" fmla="*/ 202 h 842"/>
                  <a:gd name="T8" fmla="*/ 703 w 846"/>
                  <a:gd name="T9" fmla="*/ 188 h 842"/>
                  <a:gd name="T10" fmla="*/ 782 w 846"/>
                  <a:gd name="T11" fmla="*/ 221 h 842"/>
                  <a:gd name="T12" fmla="*/ 828 w 846"/>
                  <a:gd name="T13" fmla="*/ 219 h 842"/>
                  <a:gd name="T14" fmla="*/ 920 w 846"/>
                  <a:gd name="T15" fmla="*/ 186 h 842"/>
                  <a:gd name="T16" fmla="*/ 973 w 846"/>
                  <a:gd name="T17" fmla="*/ 218 h 842"/>
                  <a:gd name="T18" fmla="*/ 1019 w 846"/>
                  <a:gd name="T19" fmla="*/ 226 h 842"/>
                  <a:gd name="T20" fmla="*/ 1019 w 846"/>
                  <a:gd name="T21" fmla="*/ 350 h 842"/>
                  <a:gd name="T22" fmla="*/ 1074 w 846"/>
                  <a:gd name="T23" fmla="*/ 428 h 842"/>
                  <a:gd name="T24" fmla="*/ 1061 w 846"/>
                  <a:gd name="T25" fmla="*/ 534 h 842"/>
                  <a:gd name="T26" fmla="*/ 1003 w 846"/>
                  <a:gd name="T27" fmla="*/ 576 h 842"/>
                  <a:gd name="T28" fmla="*/ 991 w 846"/>
                  <a:gd name="T29" fmla="*/ 537 h 842"/>
                  <a:gd name="T30" fmla="*/ 973 w 846"/>
                  <a:gd name="T31" fmla="*/ 555 h 842"/>
                  <a:gd name="T32" fmla="*/ 986 w 846"/>
                  <a:gd name="T33" fmla="*/ 580 h 842"/>
                  <a:gd name="T34" fmla="*/ 882 w 846"/>
                  <a:gd name="T35" fmla="*/ 643 h 842"/>
                  <a:gd name="T36" fmla="*/ 856 w 846"/>
                  <a:gd name="T37" fmla="*/ 647 h 842"/>
                  <a:gd name="T38" fmla="*/ 802 w 846"/>
                  <a:gd name="T39" fmla="*/ 678 h 842"/>
                  <a:gd name="T40" fmla="*/ 802 w 846"/>
                  <a:gd name="T41" fmla="*/ 696 h 842"/>
                  <a:gd name="T42" fmla="*/ 785 w 846"/>
                  <a:gd name="T43" fmla="*/ 700 h 842"/>
                  <a:gd name="T44" fmla="*/ 798 w 846"/>
                  <a:gd name="T45" fmla="*/ 721 h 842"/>
                  <a:gd name="T46" fmla="*/ 769 w 846"/>
                  <a:gd name="T47" fmla="*/ 752 h 842"/>
                  <a:gd name="T48" fmla="*/ 785 w 846"/>
                  <a:gd name="T49" fmla="*/ 798 h 842"/>
                  <a:gd name="T50" fmla="*/ 802 w 846"/>
                  <a:gd name="T51" fmla="*/ 814 h 842"/>
                  <a:gd name="T52" fmla="*/ 798 w 846"/>
                  <a:gd name="T53" fmla="*/ 842 h 842"/>
                  <a:gd name="T54" fmla="*/ 756 w 846"/>
                  <a:gd name="T55" fmla="*/ 842 h 842"/>
                  <a:gd name="T56" fmla="*/ 720 w 846"/>
                  <a:gd name="T57" fmla="*/ 828 h 842"/>
                  <a:gd name="T58" fmla="*/ 694 w 846"/>
                  <a:gd name="T59" fmla="*/ 831 h 842"/>
                  <a:gd name="T60" fmla="*/ 611 w 846"/>
                  <a:gd name="T61" fmla="*/ 807 h 842"/>
                  <a:gd name="T62" fmla="*/ 573 w 846"/>
                  <a:gd name="T63" fmla="*/ 710 h 842"/>
                  <a:gd name="T64" fmla="*/ 515 w 846"/>
                  <a:gd name="T65" fmla="*/ 664 h 842"/>
                  <a:gd name="T66" fmla="*/ 463 w 846"/>
                  <a:gd name="T67" fmla="*/ 580 h 842"/>
                  <a:gd name="T68" fmla="*/ 441 w 846"/>
                  <a:gd name="T69" fmla="*/ 571 h 842"/>
                  <a:gd name="T70" fmla="*/ 413 w 846"/>
                  <a:gd name="T71" fmla="*/ 550 h 842"/>
                  <a:gd name="T72" fmla="*/ 385 w 846"/>
                  <a:gd name="T73" fmla="*/ 550 h 842"/>
                  <a:gd name="T74" fmla="*/ 345 w 846"/>
                  <a:gd name="T75" fmla="*/ 543 h 842"/>
                  <a:gd name="T76" fmla="*/ 315 w 846"/>
                  <a:gd name="T77" fmla="*/ 550 h 842"/>
                  <a:gd name="T78" fmla="*/ 295 w 846"/>
                  <a:gd name="T79" fmla="*/ 593 h 842"/>
                  <a:gd name="T80" fmla="*/ 263 w 846"/>
                  <a:gd name="T81" fmla="*/ 600 h 842"/>
                  <a:gd name="T82" fmla="*/ 195 w 846"/>
                  <a:gd name="T83" fmla="*/ 567 h 842"/>
                  <a:gd name="T84" fmla="*/ 154 w 846"/>
                  <a:gd name="T85" fmla="*/ 527 h 842"/>
                  <a:gd name="T86" fmla="*/ 147 w 846"/>
                  <a:gd name="T87" fmla="*/ 479 h 842"/>
                  <a:gd name="T88" fmla="*/ 118 w 846"/>
                  <a:gd name="T89" fmla="*/ 446 h 842"/>
                  <a:gd name="T90" fmla="*/ 49 w 846"/>
                  <a:gd name="T91" fmla="*/ 400 h 842"/>
                  <a:gd name="T92" fmla="*/ 0 w 846"/>
                  <a:gd name="T93" fmla="*/ 352 h 842"/>
                  <a:gd name="T94" fmla="*/ 0 w 846"/>
                  <a:gd name="T95" fmla="*/ 332 h 842"/>
                  <a:gd name="T96" fmla="*/ 163 w 846"/>
                  <a:gd name="T97" fmla="*/ 333 h 842"/>
                  <a:gd name="T98" fmla="*/ 295 w 846"/>
                  <a:gd name="T99" fmla="*/ 342 h 842"/>
                  <a:gd name="T100" fmla="*/ 311 w 846"/>
                  <a:gd name="T101" fmla="*/ 0 h 8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6"/>
                  <a:gd name="T154" fmla="*/ 0 h 842"/>
                  <a:gd name="T155" fmla="*/ 846 w 846"/>
                  <a:gd name="T156" fmla="*/ 842 h 8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6" h="842">
                    <a:moveTo>
                      <a:pt x="245" y="0"/>
                    </a:moveTo>
                    <a:lnTo>
                      <a:pt x="432" y="7"/>
                    </a:lnTo>
                    <a:lnTo>
                      <a:pt x="432" y="160"/>
                    </a:lnTo>
                    <a:lnTo>
                      <a:pt x="527" y="202"/>
                    </a:lnTo>
                    <a:lnTo>
                      <a:pt x="553" y="188"/>
                    </a:lnTo>
                    <a:lnTo>
                      <a:pt x="616" y="221"/>
                    </a:lnTo>
                    <a:lnTo>
                      <a:pt x="653" y="219"/>
                    </a:lnTo>
                    <a:lnTo>
                      <a:pt x="725" y="186"/>
                    </a:lnTo>
                    <a:lnTo>
                      <a:pt x="767" y="218"/>
                    </a:lnTo>
                    <a:lnTo>
                      <a:pt x="803" y="226"/>
                    </a:lnTo>
                    <a:lnTo>
                      <a:pt x="803" y="350"/>
                    </a:lnTo>
                    <a:lnTo>
                      <a:pt x="846" y="428"/>
                    </a:lnTo>
                    <a:lnTo>
                      <a:pt x="836" y="534"/>
                    </a:lnTo>
                    <a:lnTo>
                      <a:pt x="790" y="576"/>
                    </a:lnTo>
                    <a:lnTo>
                      <a:pt x="780" y="537"/>
                    </a:lnTo>
                    <a:lnTo>
                      <a:pt x="767" y="555"/>
                    </a:lnTo>
                    <a:lnTo>
                      <a:pt x="777" y="580"/>
                    </a:lnTo>
                    <a:lnTo>
                      <a:pt x="695" y="643"/>
                    </a:lnTo>
                    <a:lnTo>
                      <a:pt x="675" y="647"/>
                    </a:lnTo>
                    <a:lnTo>
                      <a:pt x="632" y="678"/>
                    </a:lnTo>
                    <a:lnTo>
                      <a:pt x="632" y="696"/>
                    </a:lnTo>
                    <a:lnTo>
                      <a:pt x="619" y="700"/>
                    </a:lnTo>
                    <a:lnTo>
                      <a:pt x="629" y="721"/>
                    </a:lnTo>
                    <a:lnTo>
                      <a:pt x="606" y="752"/>
                    </a:lnTo>
                    <a:lnTo>
                      <a:pt x="619" y="798"/>
                    </a:lnTo>
                    <a:lnTo>
                      <a:pt x="632" y="814"/>
                    </a:lnTo>
                    <a:lnTo>
                      <a:pt x="629" y="842"/>
                    </a:lnTo>
                    <a:lnTo>
                      <a:pt x="596" y="842"/>
                    </a:lnTo>
                    <a:lnTo>
                      <a:pt x="567" y="828"/>
                    </a:lnTo>
                    <a:lnTo>
                      <a:pt x="547" y="831"/>
                    </a:lnTo>
                    <a:lnTo>
                      <a:pt x="481" y="807"/>
                    </a:lnTo>
                    <a:lnTo>
                      <a:pt x="452" y="710"/>
                    </a:lnTo>
                    <a:lnTo>
                      <a:pt x="406" y="664"/>
                    </a:lnTo>
                    <a:lnTo>
                      <a:pt x="365" y="580"/>
                    </a:lnTo>
                    <a:lnTo>
                      <a:pt x="347" y="571"/>
                    </a:lnTo>
                    <a:lnTo>
                      <a:pt x="325" y="550"/>
                    </a:lnTo>
                    <a:lnTo>
                      <a:pt x="304" y="550"/>
                    </a:lnTo>
                    <a:lnTo>
                      <a:pt x="272" y="543"/>
                    </a:lnTo>
                    <a:lnTo>
                      <a:pt x="248" y="550"/>
                    </a:lnTo>
                    <a:lnTo>
                      <a:pt x="232" y="593"/>
                    </a:lnTo>
                    <a:lnTo>
                      <a:pt x="207" y="600"/>
                    </a:lnTo>
                    <a:lnTo>
                      <a:pt x="153" y="567"/>
                    </a:lnTo>
                    <a:lnTo>
                      <a:pt x="121" y="527"/>
                    </a:lnTo>
                    <a:lnTo>
                      <a:pt x="116" y="479"/>
                    </a:lnTo>
                    <a:lnTo>
                      <a:pt x="93" y="446"/>
                    </a:lnTo>
                    <a:lnTo>
                      <a:pt x="39" y="400"/>
                    </a:lnTo>
                    <a:lnTo>
                      <a:pt x="0" y="352"/>
                    </a:lnTo>
                    <a:lnTo>
                      <a:pt x="0" y="332"/>
                    </a:lnTo>
                    <a:lnTo>
                      <a:pt x="128" y="333"/>
                    </a:lnTo>
                    <a:lnTo>
                      <a:pt x="232" y="342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27" name="Freeform 6"/>
              <p:cNvSpPr>
                <a:spLocks/>
              </p:cNvSpPr>
              <p:nvPr/>
            </p:nvSpPr>
            <p:spPr bwMode="auto">
              <a:xfrm>
                <a:off x="3194" y="2433"/>
                <a:ext cx="319" cy="295"/>
              </a:xfrm>
              <a:custGeom>
                <a:avLst/>
                <a:gdLst>
                  <a:gd name="T0" fmla="*/ 0 w 294"/>
                  <a:gd name="T1" fmla="*/ 27 h 295"/>
                  <a:gd name="T2" fmla="*/ 149 w 294"/>
                  <a:gd name="T3" fmla="*/ 12 h 295"/>
                  <a:gd name="T4" fmla="*/ 331 w 294"/>
                  <a:gd name="T5" fmla="*/ 0 h 295"/>
                  <a:gd name="T6" fmla="*/ 321 w 294"/>
                  <a:gd name="T7" fmla="*/ 39 h 295"/>
                  <a:gd name="T8" fmla="*/ 361 w 294"/>
                  <a:gd name="T9" fmla="*/ 30 h 295"/>
                  <a:gd name="T10" fmla="*/ 375 w 294"/>
                  <a:gd name="T11" fmla="*/ 56 h 295"/>
                  <a:gd name="T12" fmla="*/ 334 w 294"/>
                  <a:gd name="T13" fmla="*/ 80 h 295"/>
                  <a:gd name="T14" fmla="*/ 344 w 294"/>
                  <a:gd name="T15" fmla="*/ 121 h 295"/>
                  <a:gd name="T16" fmla="*/ 301 w 294"/>
                  <a:gd name="T17" fmla="*/ 189 h 295"/>
                  <a:gd name="T18" fmla="*/ 268 w 294"/>
                  <a:gd name="T19" fmla="*/ 231 h 295"/>
                  <a:gd name="T20" fmla="*/ 286 w 294"/>
                  <a:gd name="T21" fmla="*/ 285 h 295"/>
                  <a:gd name="T22" fmla="*/ 55 w 294"/>
                  <a:gd name="T23" fmla="*/ 295 h 295"/>
                  <a:gd name="T24" fmla="*/ 54 w 294"/>
                  <a:gd name="T25" fmla="*/ 262 h 295"/>
                  <a:gd name="T26" fmla="*/ 9 w 294"/>
                  <a:gd name="T27" fmla="*/ 255 h 295"/>
                  <a:gd name="T28" fmla="*/ 9 w 294"/>
                  <a:gd name="T29" fmla="*/ 80 h 295"/>
                  <a:gd name="T30" fmla="*/ 0 w 294"/>
                  <a:gd name="T31" fmla="*/ 27 h 2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295"/>
                  <a:gd name="T50" fmla="*/ 294 w 294"/>
                  <a:gd name="T51" fmla="*/ 295 h 2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295">
                    <a:moveTo>
                      <a:pt x="0" y="27"/>
                    </a:moveTo>
                    <a:lnTo>
                      <a:pt x="116" y="12"/>
                    </a:lnTo>
                    <a:lnTo>
                      <a:pt x="259" y="0"/>
                    </a:lnTo>
                    <a:lnTo>
                      <a:pt x="252" y="39"/>
                    </a:lnTo>
                    <a:lnTo>
                      <a:pt x="283" y="30"/>
                    </a:lnTo>
                    <a:lnTo>
                      <a:pt x="294" y="56"/>
                    </a:lnTo>
                    <a:lnTo>
                      <a:pt x="262" y="80"/>
                    </a:lnTo>
                    <a:lnTo>
                      <a:pt x="269" y="121"/>
                    </a:lnTo>
                    <a:lnTo>
                      <a:pt x="235" y="189"/>
                    </a:lnTo>
                    <a:lnTo>
                      <a:pt x="210" y="231"/>
                    </a:lnTo>
                    <a:lnTo>
                      <a:pt x="224" y="285"/>
                    </a:lnTo>
                    <a:lnTo>
                      <a:pt x="43" y="295"/>
                    </a:lnTo>
                    <a:lnTo>
                      <a:pt x="42" y="262"/>
                    </a:lnTo>
                    <a:lnTo>
                      <a:pt x="6" y="255"/>
                    </a:lnTo>
                    <a:lnTo>
                      <a:pt x="6" y="8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28" name="Freeform 7"/>
              <p:cNvSpPr>
                <a:spLocks/>
              </p:cNvSpPr>
              <p:nvPr/>
            </p:nvSpPr>
            <p:spPr bwMode="auto">
              <a:xfrm>
                <a:off x="3253" y="2717"/>
                <a:ext cx="389" cy="309"/>
              </a:xfrm>
              <a:custGeom>
                <a:avLst/>
                <a:gdLst>
                  <a:gd name="T0" fmla="*/ 0 w 359"/>
                  <a:gd name="T1" fmla="*/ 7 h 309"/>
                  <a:gd name="T2" fmla="*/ 228 w 359"/>
                  <a:gd name="T3" fmla="*/ 0 h 309"/>
                  <a:gd name="T4" fmla="*/ 269 w 359"/>
                  <a:gd name="T5" fmla="*/ 64 h 309"/>
                  <a:gd name="T6" fmla="*/ 234 w 359"/>
                  <a:gd name="T7" fmla="*/ 139 h 309"/>
                  <a:gd name="T8" fmla="*/ 223 w 359"/>
                  <a:gd name="T9" fmla="*/ 173 h 309"/>
                  <a:gd name="T10" fmla="*/ 376 w 359"/>
                  <a:gd name="T11" fmla="*/ 159 h 309"/>
                  <a:gd name="T12" fmla="*/ 385 w 359"/>
                  <a:gd name="T13" fmla="*/ 208 h 309"/>
                  <a:gd name="T14" fmla="*/ 339 w 359"/>
                  <a:gd name="T15" fmla="*/ 204 h 309"/>
                  <a:gd name="T16" fmla="*/ 319 w 359"/>
                  <a:gd name="T17" fmla="*/ 225 h 309"/>
                  <a:gd name="T18" fmla="*/ 341 w 359"/>
                  <a:gd name="T19" fmla="*/ 239 h 309"/>
                  <a:gd name="T20" fmla="*/ 384 w 359"/>
                  <a:gd name="T21" fmla="*/ 222 h 309"/>
                  <a:gd name="T22" fmla="*/ 385 w 359"/>
                  <a:gd name="T23" fmla="*/ 246 h 309"/>
                  <a:gd name="T24" fmla="*/ 410 w 359"/>
                  <a:gd name="T25" fmla="*/ 226 h 309"/>
                  <a:gd name="T26" fmla="*/ 427 w 359"/>
                  <a:gd name="T27" fmla="*/ 226 h 309"/>
                  <a:gd name="T28" fmla="*/ 407 w 359"/>
                  <a:gd name="T29" fmla="*/ 267 h 309"/>
                  <a:gd name="T30" fmla="*/ 445 w 359"/>
                  <a:gd name="T31" fmla="*/ 274 h 309"/>
                  <a:gd name="T32" fmla="*/ 457 w 359"/>
                  <a:gd name="T33" fmla="*/ 297 h 309"/>
                  <a:gd name="T34" fmla="*/ 439 w 359"/>
                  <a:gd name="T35" fmla="*/ 304 h 309"/>
                  <a:gd name="T36" fmla="*/ 416 w 359"/>
                  <a:gd name="T37" fmla="*/ 289 h 309"/>
                  <a:gd name="T38" fmla="*/ 371 w 359"/>
                  <a:gd name="T39" fmla="*/ 279 h 309"/>
                  <a:gd name="T40" fmla="*/ 380 w 359"/>
                  <a:gd name="T41" fmla="*/ 306 h 309"/>
                  <a:gd name="T42" fmla="*/ 360 w 359"/>
                  <a:gd name="T43" fmla="*/ 309 h 309"/>
                  <a:gd name="T44" fmla="*/ 340 w 359"/>
                  <a:gd name="T45" fmla="*/ 285 h 309"/>
                  <a:gd name="T46" fmla="*/ 329 w 359"/>
                  <a:gd name="T47" fmla="*/ 300 h 309"/>
                  <a:gd name="T48" fmla="*/ 262 w 359"/>
                  <a:gd name="T49" fmla="*/ 300 h 309"/>
                  <a:gd name="T50" fmla="*/ 262 w 359"/>
                  <a:gd name="T51" fmla="*/ 285 h 309"/>
                  <a:gd name="T52" fmla="*/ 238 w 359"/>
                  <a:gd name="T53" fmla="*/ 267 h 309"/>
                  <a:gd name="T54" fmla="*/ 186 w 359"/>
                  <a:gd name="T55" fmla="*/ 265 h 309"/>
                  <a:gd name="T56" fmla="*/ 229 w 359"/>
                  <a:gd name="T57" fmla="*/ 285 h 309"/>
                  <a:gd name="T58" fmla="*/ 170 w 359"/>
                  <a:gd name="T59" fmla="*/ 295 h 309"/>
                  <a:gd name="T60" fmla="*/ 79 w 359"/>
                  <a:gd name="T61" fmla="*/ 281 h 309"/>
                  <a:gd name="T62" fmla="*/ 44 w 359"/>
                  <a:gd name="T63" fmla="*/ 285 h 309"/>
                  <a:gd name="T64" fmla="*/ 57 w 359"/>
                  <a:gd name="T65" fmla="*/ 181 h 309"/>
                  <a:gd name="T66" fmla="*/ 1 w 359"/>
                  <a:gd name="T67" fmla="*/ 99 h 309"/>
                  <a:gd name="T68" fmla="*/ 0 w 359"/>
                  <a:gd name="T69" fmla="*/ 7 h 3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9"/>
                  <a:gd name="T106" fmla="*/ 0 h 309"/>
                  <a:gd name="T107" fmla="*/ 359 w 359"/>
                  <a:gd name="T108" fmla="*/ 309 h 3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9" h="309">
                    <a:moveTo>
                      <a:pt x="0" y="7"/>
                    </a:moveTo>
                    <a:lnTo>
                      <a:pt x="179" y="0"/>
                    </a:lnTo>
                    <a:lnTo>
                      <a:pt x="211" y="64"/>
                    </a:lnTo>
                    <a:lnTo>
                      <a:pt x="184" y="139"/>
                    </a:lnTo>
                    <a:lnTo>
                      <a:pt x="175" y="173"/>
                    </a:lnTo>
                    <a:lnTo>
                      <a:pt x="295" y="159"/>
                    </a:lnTo>
                    <a:lnTo>
                      <a:pt x="303" y="208"/>
                    </a:lnTo>
                    <a:lnTo>
                      <a:pt x="267" y="204"/>
                    </a:lnTo>
                    <a:lnTo>
                      <a:pt x="250" y="225"/>
                    </a:lnTo>
                    <a:lnTo>
                      <a:pt x="269" y="239"/>
                    </a:lnTo>
                    <a:lnTo>
                      <a:pt x="302" y="222"/>
                    </a:lnTo>
                    <a:lnTo>
                      <a:pt x="303" y="246"/>
                    </a:lnTo>
                    <a:lnTo>
                      <a:pt x="322" y="226"/>
                    </a:lnTo>
                    <a:lnTo>
                      <a:pt x="336" y="226"/>
                    </a:lnTo>
                    <a:lnTo>
                      <a:pt x="320" y="267"/>
                    </a:lnTo>
                    <a:lnTo>
                      <a:pt x="350" y="274"/>
                    </a:lnTo>
                    <a:lnTo>
                      <a:pt x="359" y="297"/>
                    </a:lnTo>
                    <a:lnTo>
                      <a:pt x="345" y="304"/>
                    </a:lnTo>
                    <a:lnTo>
                      <a:pt x="327" y="289"/>
                    </a:lnTo>
                    <a:lnTo>
                      <a:pt x="292" y="279"/>
                    </a:lnTo>
                    <a:lnTo>
                      <a:pt x="299" y="306"/>
                    </a:lnTo>
                    <a:lnTo>
                      <a:pt x="282" y="309"/>
                    </a:lnTo>
                    <a:lnTo>
                      <a:pt x="268" y="285"/>
                    </a:lnTo>
                    <a:lnTo>
                      <a:pt x="259" y="300"/>
                    </a:lnTo>
                    <a:lnTo>
                      <a:pt x="206" y="300"/>
                    </a:lnTo>
                    <a:lnTo>
                      <a:pt x="206" y="285"/>
                    </a:lnTo>
                    <a:lnTo>
                      <a:pt x="187" y="267"/>
                    </a:lnTo>
                    <a:lnTo>
                      <a:pt x="147" y="265"/>
                    </a:lnTo>
                    <a:lnTo>
                      <a:pt x="180" y="285"/>
                    </a:lnTo>
                    <a:lnTo>
                      <a:pt x="134" y="295"/>
                    </a:lnTo>
                    <a:lnTo>
                      <a:pt x="62" y="281"/>
                    </a:lnTo>
                    <a:lnTo>
                      <a:pt x="35" y="285"/>
                    </a:lnTo>
                    <a:lnTo>
                      <a:pt x="45" y="181"/>
                    </a:lnTo>
                    <a:lnTo>
                      <a:pt x="1" y="99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29" name="Freeform 8"/>
              <p:cNvSpPr>
                <a:spLocks/>
              </p:cNvSpPr>
              <p:nvPr/>
            </p:nvSpPr>
            <p:spPr bwMode="auto">
              <a:xfrm>
                <a:off x="2975" y="1412"/>
                <a:ext cx="433" cy="485"/>
              </a:xfrm>
              <a:custGeom>
                <a:avLst/>
                <a:gdLst>
                  <a:gd name="T0" fmla="*/ 0 w 400"/>
                  <a:gd name="T1" fmla="*/ 38 h 485"/>
                  <a:gd name="T2" fmla="*/ 133 w 400"/>
                  <a:gd name="T3" fmla="*/ 38 h 485"/>
                  <a:gd name="T4" fmla="*/ 132 w 400"/>
                  <a:gd name="T5" fmla="*/ 0 h 485"/>
                  <a:gd name="T6" fmla="*/ 159 w 400"/>
                  <a:gd name="T7" fmla="*/ 11 h 485"/>
                  <a:gd name="T8" fmla="*/ 167 w 400"/>
                  <a:gd name="T9" fmla="*/ 40 h 485"/>
                  <a:gd name="T10" fmla="*/ 229 w 400"/>
                  <a:gd name="T11" fmla="*/ 72 h 485"/>
                  <a:gd name="T12" fmla="*/ 248 w 400"/>
                  <a:gd name="T13" fmla="*/ 58 h 485"/>
                  <a:gd name="T14" fmla="*/ 287 w 400"/>
                  <a:gd name="T15" fmla="*/ 58 h 485"/>
                  <a:gd name="T16" fmla="*/ 316 w 400"/>
                  <a:gd name="T17" fmla="*/ 86 h 485"/>
                  <a:gd name="T18" fmla="*/ 336 w 400"/>
                  <a:gd name="T19" fmla="*/ 76 h 485"/>
                  <a:gd name="T20" fmla="*/ 390 w 400"/>
                  <a:gd name="T21" fmla="*/ 87 h 485"/>
                  <a:gd name="T22" fmla="*/ 410 w 400"/>
                  <a:gd name="T23" fmla="*/ 66 h 485"/>
                  <a:gd name="T24" fmla="*/ 445 w 400"/>
                  <a:gd name="T25" fmla="*/ 83 h 485"/>
                  <a:gd name="T26" fmla="*/ 508 w 400"/>
                  <a:gd name="T27" fmla="*/ 80 h 485"/>
                  <a:gd name="T28" fmla="*/ 406 w 400"/>
                  <a:gd name="T29" fmla="*/ 140 h 485"/>
                  <a:gd name="T30" fmla="*/ 356 w 400"/>
                  <a:gd name="T31" fmla="*/ 193 h 485"/>
                  <a:gd name="T32" fmla="*/ 366 w 400"/>
                  <a:gd name="T33" fmla="*/ 269 h 485"/>
                  <a:gd name="T34" fmla="*/ 331 w 400"/>
                  <a:gd name="T35" fmla="*/ 301 h 485"/>
                  <a:gd name="T36" fmla="*/ 344 w 400"/>
                  <a:gd name="T37" fmla="*/ 324 h 485"/>
                  <a:gd name="T38" fmla="*/ 344 w 400"/>
                  <a:gd name="T39" fmla="*/ 380 h 485"/>
                  <a:gd name="T40" fmla="*/ 380 w 400"/>
                  <a:gd name="T41" fmla="*/ 380 h 485"/>
                  <a:gd name="T42" fmla="*/ 431 w 400"/>
                  <a:gd name="T43" fmla="*/ 421 h 485"/>
                  <a:gd name="T44" fmla="*/ 451 w 400"/>
                  <a:gd name="T45" fmla="*/ 471 h 485"/>
                  <a:gd name="T46" fmla="*/ 93 w 400"/>
                  <a:gd name="T47" fmla="*/ 485 h 485"/>
                  <a:gd name="T48" fmla="*/ 94 w 400"/>
                  <a:gd name="T49" fmla="*/ 351 h 485"/>
                  <a:gd name="T50" fmla="*/ 62 w 400"/>
                  <a:gd name="T51" fmla="*/ 321 h 485"/>
                  <a:gd name="T52" fmla="*/ 74 w 400"/>
                  <a:gd name="T53" fmla="*/ 286 h 485"/>
                  <a:gd name="T54" fmla="*/ 83 w 400"/>
                  <a:gd name="T55" fmla="*/ 266 h 485"/>
                  <a:gd name="T56" fmla="*/ 62 w 400"/>
                  <a:gd name="T57" fmla="*/ 173 h 485"/>
                  <a:gd name="T58" fmla="*/ 31 w 400"/>
                  <a:gd name="T59" fmla="*/ 112 h 485"/>
                  <a:gd name="T60" fmla="*/ 0 w 400"/>
                  <a:gd name="T61" fmla="*/ 38 h 4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0"/>
                  <a:gd name="T94" fmla="*/ 0 h 485"/>
                  <a:gd name="T95" fmla="*/ 400 w 400"/>
                  <a:gd name="T96" fmla="*/ 485 h 4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0" h="485">
                    <a:moveTo>
                      <a:pt x="0" y="38"/>
                    </a:moveTo>
                    <a:lnTo>
                      <a:pt x="105" y="38"/>
                    </a:lnTo>
                    <a:lnTo>
                      <a:pt x="104" y="0"/>
                    </a:lnTo>
                    <a:lnTo>
                      <a:pt x="126" y="11"/>
                    </a:lnTo>
                    <a:lnTo>
                      <a:pt x="131" y="40"/>
                    </a:lnTo>
                    <a:lnTo>
                      <a:pt x="181" y="72"/>
                    </a:lnTo>
                    <a:lnTo>
                      <a:pt x="196" y="58"/>
                    </a:lnTo>
                    <a:lnTo>
                      <a:pt x="226" y="58"/>
                    </a:lnTo>
                    <a:lnTo>
                      <a:pt x="249" y="86"/>
                    </a:lnTo>
                    <a:lnTo>
                      <a:pt x="264" y="76"/>
                    </a:lnTo>
                    <a:lnTo>
                      <a:pt x="308" y="87"/>
                    </a:lnTo>
                    <a:lnTo>
                      <a:pt x="323" y="66"/>
                    </a:lnTo>
                    <a:lnTo>
                      <a:pt x="351" y="83"/>
                    </a:lnTo>
                    <a:lnTo>
                      <a:pt x="400" y="80"/>
                    </a:lnTo>
                    <a:lnTo>
                      <a:pt x="320" y="140"/>
                    </a:lnTo>
                    <a:lnTo>
                      <a:pt x="281" y="193"/>
                    </a:lnTo>
                    <a:lnTo>
                      <a:pt x="288" y="269"/>
                    </a:lnTo>
                    <a:lnTo>
                      <a:pt x="261" y="301"/>
                    </a:lnTo>
                    <a:lnTo>
                      <a:pt x="272" y="324"/>
                    </a:lnTo>
                    <a:lnTo>
                      <a:pt x="272" y="380"/>
                    </a:lnTo>
                    <a:lnTo>
                      <a:pt x="299" y="380"/>
                    </a:lnTo>
                    <a:lnTo>
                      <a:pt x="340" y="421"/>
                    </a:lnTo>
                    <a:lnTo>
                      <a:pt x="356" y="471"/>
                    </a:lnTo>
                    <a:lnTo>
                      <a:pt x="73" y="485"/>
                    </a:lnTo>
                    <a:lnTo>
                      <a:pt x="74" y="351"/>
                    </a:lnTo>
                    <a:lnTo>
                      <a:pt x="49" y="321"/>
                    </a:lnTo>
                    <a:lnTo>
                      <a:pt x="58" y="286"/>
                    </a:lnTo>
                    <a:lnTo>
                      <a:pt x="66" y="266"/>
                    </a:lnTo>
                    <a:lnTo>
                      <a:pt x="49" y="173"/>
                    </a:lnTo>
                    <a:lnTo>
                      <a:pt x="25" y="112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0" name="Freeform 9"/>
              <p:cNvSpPr>
                <a:spLocks/>
              </p:cNvSpPr>
              <p:nvPr/>
            </p:nvSpPr>
            <p:spPr bwMode="auto">
              <a:xfrm>
                <a:off x="3267" y="1579"/>
                <a:ext cx="329" cy="382"/>
              </a:xfrm>
              <a:custGeom>
                <a:avLst/>
                <a:gdLst>
                  <a:gd name="T0" fmla="*/ 28 w 304"/>
                  <a:gd name="T1" fmla="*/ 26 h 382"/>
                  <a:gd name="T2" fmla="*/ 57 w 304"/>
                  <a:gd name="T3" fmla="*/ 23 h 382"/>
                  <a:gd name="T4" fmla="*/ 82 w 304"/>
                  <a:gd name="T5" fmla="*/ 23 h 382"/>
                  <a:gd name="T6" fmla="*/ 100 w 304"/>
                  <a:gd name="T7" fmla="*/ 0 h 382"/>
                  <a:gd name="T8" fmla="*/ 111 w 304"/>
                  <a:gd name="T9" fmla="*/ 28 h 382"/>
                  <a:gd name="T10" fmla="*/ 154 w 304"/>
                  <a:gd name="T11" fmla="*/ 28 h 382"/>
                  <a:gd name="T12" fmla="*/ 175 w 304"/>
                  <a:gd name="T13" fmla="*/ 54 h 382"/>
                  <a:gd name="T14" fmla="*/ 219 w 304"/>
                  <a:gd name="T15" fmla="*/ 47 h 382"/>
                  <a:gd name="T16" fmla="*/ 248 w 304"/>
                  <a:gd name="T17" fmla="*/ 64 h 382"/>
                  <a:gd name="T18" fmla="*/ 302 w 304"/>
                  <a:gd name="T19" fmla="*/ 75 h 382"/>
                  <a:gd name="T20" fmla="*/ 312 w 304"/>
                  <a:gd name="T21" fmla="*/ 95 h 382"/>
                  <a:gd name="T22" fmla="*/ 340 w 304"/>
                  <a:gd name="T23" fmla="*/ 97 h 382"/>
                  <a:gd name="T24" fmla="*/ 330 w 304"/>
                  <a:gd name="T25" fmla="*/ 117 h 382"/>
                  <a:gd name="T26" fmla="*/ 341 w 304"/>
                  <a:gd name="T27" fmla="*/ 139 h 382"/>
                  <a:gd name="T28" fmla="*/ 324 w 304"/>
                  <a:gd name="T29" fmla="*/ 167 h 382"/>
                  <a:gd name="T30" fmla="*/ 337 w 304"/>
                  <a:gd name="T31" fmla="*/ 173 h 382"/>
                  <a:gd name="T32" fmla="*/ 367 w 304"/>
                  <a:gd name="T33" fmla="*/ 142 h 382"/>
                  <a:gd name="T34" fmla="*/ 366 w 304"/>
                  <a:gd name="T35" fmla="*/ 132 h 382"/>
                  <a:gd name="T36" fmla="*/ 376 w 304"/>
                  <a:gd name="T37" fmla="*/ 127 h 382"/>
                  <a:gd name="T38" fmla="*/ 385 w 304"/>
                  <a:gd name="T39" fmla="*/ 142 h 382"/>
                  <a:gd name="T40" fmla="*/ 360 w 304"/>
                  <a:gd name="T41" fmla="*/ 164 h 382"/>
                  <a:gd name="T42" fmla="*/ 353 w 304"/>
                  <a:gd name="T43" fmla="*/ 212 h 382"/>
                  <a:gd name="T44" fmla="*/ 353 w 304"/>
                  <a:gd name="T45" fmla="*/ 293 h 382"/>
                  <a:gd name="T46" fmla="*/ 367 w 304"/>
                  <a:gd name="T47" fmla="*/ 307 h 382"/>
                  <a:gd name="T48" fmla="*/ 359 w 304"/>
                  <a:gd name="T49" fmla="*/ 358 h 382"/>
                  <a:gd name="T50" fmla="*/ 179 w 304"/>
                  <a:gd name="T51" fmla="*/ 382 h 382"/>
                  <a:gd name="T52" fmla="*/ 132 w 304"/>
                  <a:gd name="T53" fmla="*/ 359 h 382"/>
                  <a:gd name="T54" fmla="*/ 141 w 304"/>
                  <a:gd name="T55" fmla="*/ 328 h 382"/>
                  <a:gd name="T56" fmla="*/ 119 w 304"/>
                  <a:gd name="T57" fmla="*/ 295 h 382"/>
                  <a:gd name="T58" fmla="*/ 100 w 304"/>
                  <a:gd name="T59" fmla="*/ 254 h 382"/>
                  <a:gd name="T60" fmla="*/ 48 w 304"/>
                  <a:gd name="T61" fmla="*/ 213 h 382"/>
                  <a:gd name="T62" fmla="*/ 16 w 304"/>
                  <a:gd name="T63" fmla="*/ 213 h 382"/>
                  <a:gd name="T64" fmla="*/ 16 w 304"/>
                  <a:gd name="T65" fmla="*/ 157 h 382"/>
                  <a:gd name="T66" fmla="*/ 0 w 304"/>
                  <a:gd name="T67" fmla="*/ 135 h 382"/>
                  <a:gd name="T68" fmla="*/ 35 w 304"/>
                  <a:gd name="T69" fmla="*/ 102 h 382"/>
                  <a:gd name="T70" fmla="*/ 28 w 304"/>
                  <a:gd name="T71" fmla="*/ 26 h 3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382"/>
                  <a:gd name="T110" fmla="*/ 304 w 304"/>
                  <a:gd name="T111" fmla="*/ 382 h 3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382">
                    <a:moveTo>
                      <a:pt x="22" y="26"/>
                    </a:moveTo>
                    <a:lnTo>
                      <a:pt x="45" y="23"/>
                    </a:lnTo>
                    <a:lnTo>
                      <a:pt x="65" y="23"/>
                    </a:lnTo>
                    <a:lnTo>
                      <a:pt x="79" y="0"/>
                    </a:lnTo>
                    <a:lnTo>
                      <a:pt x="88" y="28"/>
                    </a:lnTo>
                    <a:lnTo>
                      <a:pt x="121" y="28"/>
                    </a:lnTo>
                    <a:lnTo>
                      <a:pt x="139" y="54"/>
                    </a:lnTo>
                    <a:lnTo>
                      <a:pt x="173" y="47"/>
                    </a:lnTo>
                    <a:lnTo>
                      <a:pt x="196" y="64"/>
                    </a:lnTo>
                    <a:lnTo>
                      <a:pt x="238" y="75"/>
                    </a:lnTo>
                    <a:lnTo>
                      <a:pt x="246" y="95"/>
                    </a:lnTo>
                    <a:lnTo>
                      <a:pt x="268" y="97"/>
                    </a:lnTo>
                    <a:lnTo>
                      <a:pt x="261" y="117"/>
                    </a:lnTo>
                    <a:lnTo>
                      <a:pt x="269" y="139"/>
                    </a:lnTo>
                    <a:lnTo>
                      <a:pt x="255" y="167"/>
                    </a:lnTo>
                    <a:lnTo>
                      <a:pt x="265" y="173"/>
                    </a:lnTo>
                    <a:lnTo>
                      <a:pt x="289" y="142"/>
                    </a:lnTo>
                    <a:lnTo>
                      <a:pt x="288" y="132"/>
                    </a:lnTo>
                    <a:lnTo>
                      <a:pt x="297" y="127"/>
                    </a:lnTo>
                    <a:lnTo>
                      <a:pt x="304" y="142"/>
                    </a:lnTo>
                    <a:lnTo>
                      <a:pt x="285" y="164"/>
                    </a:lnTo>
                    <a:lnTo>
                      <a:pt x="278" y="212"/>
                    </a:lnTo>
                    <a:lnTo>
                      <a:pt x="278" y="293"/>
                    </a:lnTo>
                    <a:lnTo>
                      <a:pt x="289" y="307"/>
                    </a:lnTo>
                    <a:lnTo>
                      <a:pt x="284" y="358"/>
                    </a:lnTo>
                    <a:lnTo>
                      <a:pt x="140" y="382"/>
                    </a:lnTo>
                    <a:lnTo>
                      <a:pt x="104" y="359"/>
                    </a:lnTo>
                    <a:lnTo>
                      <a:pt x="111" y="328"/>
                    </a:lnTo>
                    <a:lnTo>
                      <a:pt x="94" y="295"/>
                    </a:lnTo>
                    <a:lnTo>
                      <a:pt x="79" y="254"/>
                    </a:lnTo>
                    <a:lnTo>
                      <a:pt x="38" y="213"/>
                    </a:lnTo>
                    <a:lnTo>
                      <a:pt x="13" y="213"/>
                    </a:lnTo>
                    <a:lnTo>
                      <a:pt x="13" y="157"/>
                    </a:lnTo>
                    <a:lnTo>
                      <a:pt x="0" y="135"/>
                    </a:lnTo>
                    <a:lnTo>
                      <a:pt x="28" y="102"/>
                    </a:lnTo>
                    <a:lnTo>
                      <a:pt x="22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1" name="Freeform 10"/>
              <p:cNvSpPr>
                <a:spLocks/>
              </p:cNvSpPr>
              <p:nvPr/>
            </p:nvSpPr>
            <p:spPr bwMode="auto">
              <a:xfrm>
                <a:off x="3396" y="1525"/>
                <a:ext cx="355" cy="152"/>
              </a:xfrm>
              <a:custGeom>
                <a:avLst/>
                <a:gdLst>
                  <a:gd name="T0" fmla="*/ 0 w 327"/>
                  <a:gd name="T1" fmla="*/ 84 h 152"/>
                  <a:gd name="T2" fmla="*/ 93 w 327"/>
                  <a:gd name="T3" fmla="*/ 0 h 152"/>
                  <a:gd name="T4" fmla="*/ 77 w 327"/>
                  <a:gd name="T5" fmla="*/ 34 h 152"/>
                  <a:gd name="T6" fmla="*/ 90 w 327"/>
                  <a:gd name="T7" fmla="*/ 45 h 152"/>
                  <a:gd name="T8" fmla="*/ 119 w 327"/>
                  <a:gd name="T9" fmla="*/ 31 h 152"/>
                  <a:gd name="T10" fmla="*/ 182 w 327"/>
                  <a:gd name="T11" fmla="*/ 52 h 152"/>
                  <a:gd name="T12" fmla="*/ 211 w 327"/>
                  <a:gd name="T13" fmla="*/ 34 h 152"/>
                  <a:gd name="T14" fmla="*/ 299 w 327"/>
                  <a:gd name="T15" fmla="*/ 25 h 152"/>
                  <a:gd name="T16" fmla="*/ 315 w 327"/>
                  <a:gd name="T17" fmla="*/ 46 h 152"/>
                  <a:gd name="T18" fmla="*/ 347 w 327"/>
                  <a:gd name="T19" fmla="*/ 41 h 152"/>
                  <a:gd name="T20" fmla="*/ 415 w 327"/>
                  <a:gd name="T21" fmla="*/ 64 h 152"/>
                  <a:gd name="T22" fmla="*/ 418 w 327"/>
                  <a:gd name="T23" fmla="*/ 80 h 152"/>
                  <a:gd name="T24" fmla="*/ 346 w 327"/>
                  <a:gd name="T25" fmla="*/ 94 h 152"/>
                  <a:gd name="T26" fmla="*/ 327 w 327"/>
                  <a:gd name="T27" fmla="*/ 84 h 152"/>
                  <a:gd name="T28" fmla="*/ 290 w 327"/>
                  <a:gd name="T29" fmla="*/ 87 h 152"/>
                  <a:gd name="T30" fmla="*/ 249 w 327"/>
                  <a:gd name="T31" fmla="*/ 108 h 152"/>
                  <a:gd name="T32" fmla="*/ 228 w 327"/>
                  <a:gd name="T33" fmla="*/ 109 h 152"/>
                  <a:gd name="T34" fmla="*/ 212 w 327"/>
                  <a:gd name="T35" fmla="*/ 94 h 152"/>
                  <a:gd name="T36" fmla="*/ 190 w 327"/>
                  <a:gd name="T37" fmla="*/ 151 h 152"/>
                  <a:gd name="T38" fmla="*/ 163 w 327"/>
                  <a:gd name="T39" fmla="*/ 152 h 152"/>
                  <a:gd name="T40" fmla="*/ 151 w 327"/>
                  <a:gd name="T41" fmla="*/ 129 h 152"/>
                  <a:gd name="T42" fmla="*/ 94 w 327"/>
                  <a:gd name="T43" fmla="*/ 119 h 152"/>
                  <a:gd name="T44" fmla="*/ 69 w 327"/>
                  <a:gd name="T45" fmla="*/ 102 h 152"/>
                  <a:gd name="T46" fmla="*/ 24 w 327"/>
                  <a:gd name="T47" fmla="*/ 108 h 152"/>
                  <a:gd name="T48" fmla="*/ 0 w 327"/>
                  <a:gd name="T49" fmla="*/ 84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7"/>
                  <a:gd name="T76" fmla="*/ 0 h 152"/>
                  <a:gd name="T77" fmla="*/ 327 w 327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7" h="152">
                    <a:moveTo>
                      <a:pt x="0" y="84"/>
                    </a:moveTo>
                    <a:lnTo>
                      <a:pt x="73" y="0"/>
                    </a:lnTo>
                    <a:lnTo>
                      <a:pt x="60" y="34"/>
                    </a:lnTo>
                    <a:lnTo>
                      <a:pt x="70" y="45"/>
                    </a:lnTo>
                    <a:lnTo>
                      <a:pt x="93" y="31"/>
                    </a:lnTo>
                    <a:lnTo>
                      <a:pt x="143" y="52"/>
                    </a:lnTo>
                    <a:lnTo>
                      <a:pt x="165" y="34"/>
                    </a:lnTo>
                    <a:lnTo>
                      <a:pt x="233" y="25"/>
                    </a:lnTo>
                    <a:lnTo>
                      <a:pt x="246" y="46"/>
                    </a:lnTo>
                    <a:lnTo>
                      <a:pt x="272" y="41"/>
                    </a:lnTo>
                    <a:lnTo>
                      <a:pt x="324" y="64"/>
                    </a:lnTo>
                    <a:lnTo>
                      <a:pt x="327" y="80"/>
                    </a:lnTo>
                    <a:lnTo>
                      <a:pt x="271" y="94"/>
                    </a:lnTo>
                    <a:lnTo>
                      <a:pt x="255" y="84"/>
                    </a:lnTo>
                    <a:lnTo>
                      <a:pt x="227" y="87"/>
                    </a:lnTo>
                    <a:lnTo>
                      <a:pt x="194" y="108"/>
                    </a:lnTo>
                    <a:lnTo>
                      <a:pt x="178" y="109"/>
                    </a:lnTo>
                    <a:lnTo>
                      <a:pt x="166" y="94"/>
                    </a:lnTo>
                    <a:lnTo>
                      <a:pt x="148" y="151"/>
                    </a:lnTo>
                    <a:lnTo>
                      <a:pt x="127" y="152"/>
                    </a:lnTo>
                    <a:lnTo>
                      <a:pt x="118" y="129"/>
                    </a:lnTo>
                    <a:lnTo>
                      <a:pt x="74" y="119"/>
                    </a:lnTo>
                    <a:lnTo>
                      <a:pt x="54" y="102"/>
                    </a:lnTo>
                    <a:lnTo>
                      <a:pt x="18" y="10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2" name="Freeform 11"/>
              <p:cNvSpPr>
                <a:spLocks/>
              </p:cNvSpPr>
              <p:nvPr/>
            </p:nvSpPr>
            <p:spPr bwMode="auto">
              <a:xfrm>
                <a:off x="3642" y="1632"/>
                <a:ext cx="253" cy="341"/>
              </a:xfrm>
              <a:custGeom>
                <a:avLst/>
                <a:gdLst>
                  <a:gd name="T0" fmla="*/ 75 w 234"/>
                  <a:gd name="T1" fmla="*/ 14 h 341"/>
                  <a:gd name="T2" fmla="*/ 84 w 234"/>
                  <a:gd name="T3" fmla="*/ 35 h 341"/>
                  <a:gd name="T4" fmla="*/ 64 w 234"/>
                  <a:gd name="T5" fmla="*/ 48 h 341"/>
                  <a:gd name="T6" fmla="*/ 63 w 234"/>
                  <a:gd name="T7" fmla="*/ 102 h 341"/>
                  <a:gd name="T8" fmla="*/ 52 w 234"/>
                  <a:gd name="T9" fmla="*/ 67 h 341"/>
                  <a:gd name="T10" fmla="*/ 10 w 234"/>
                  <a:gd name="T11" fmla="*/ 101 h 341"/>
                  <a:gd name="T12" fmla="*/ 0 w 234"/>
                  <a:gd name="T13" fmla="*/ 199 h 341"/>
                  <a:gd name="T14" fmla="*/ 27 w 234"/>
                  <a:gd name="T15" fmla="*/ 247 h 341"/>
                  <a:gd name="T16" fmla="*/ 30 w 234"/>
                  <a:gd name="T17" fmla="*/ 272 h 341"/>
                  <a:gd name="T18" fmla="*/ 31 w 234"/>
                  <a:gd name="T19" fmla="*/ 292 h 341"/>
                  <a:gd name="T20" fmla="*/ 30 w 234"/>
                  <a:gd name="T21" fmla="*/ 309 h 341"/>
                  <a:gd name="T22" fmla="*/ 25 w 234"/>
                  <a:gd name="T23" fmla="*/ 341 h 341"/>
                  <a:gd name="T24" fmla="*/ 141 w 234"/>
                  <a:gd name="T25" fmla="*/ 335 h 341"/>
                  <a:gd name="T26" fmla="*/ 294 w 234"/>
                  <a:gd name="T27" fmla="*/ 323 h 341"/>
                  <a:gd name="T28" fmla="*/ 267 w 234"/>
                  <a:gd name="T29" fmla="*/ 316 h 341"/>
                  <a:gd name="T30" fmla="*/ 251 w 234"/>
                  <a:gd name="T31" fmla="*/ 299 h 341"/>
                  <a:gd name="T32" fmla="*/ 275 w 234"/>
                  <a:gd name="T33" fmla="*/ 283 h 341"/>
                  <a:gd name="T34" fmla="*/ 275 w 234"/>
                  <a:gd name="T35" fmla="*/ 265 h 341"/>
                  <a:gd name="T36" fmla="*/ 263 w 234"/>
                  <a:gd name="T37" fmla="*/ 248 h 341"/>
                  <a:gd name="T38" fmla="*/ 275 w 234"/>
                  <a:gd name="T39" fmla="*/ 236 h 341"/>
                  <a:gd name="T40" fmla="*/ 296 w 234"/>
                  <a:gd name="T41" fmla="*/ 238 h 341"/>
                  <a:gd name="T42" fmla="*/ 291 w 234"/>
                  <a:gd name="T43" fmla="*/ 191 h 341"/>
                  <a:gd name="T44" fmla="*/ 285 w 234"/>
                  <a:gd name="T45" fmla="*/ 162 h 341"/>
                  <a:gd name="T46" fmla="*/ 274 w 234"/>
                  <a:gd name="T47" fmla="*/ 145 h 341"/>
                  <a:gd name="T48" fmla="*/ 261 w 234"/>
                  <a:gd name="T49" fmla="*/ 134 h 341"/>
                  <a:gd name="T50" fmla="*/ 242 w 234"/>
                  <a:gd name="T51" fmla="*/ 131 h 341"/>
                  <a:gd name="T52" fmla="*/ 224 w 234"/>
                  <a:gd name="T53" fmla="*/ 131 h 341"/>
                  <a:gd name="T54" fmla="*/ 203 w 234"/>
                  <a:gd name="T55" fmla="*/ 153 h 341"/>
                  <a:gd name="T56" fmla="*/ 191 w 234"/>
                  <a:gd name="T57" fmla="*/ 160 h 341"/>
                  <a:gd name="T58" fmla="*/ 184 w 234"/>
                  <a:gd name="T59" fmla="*/ 162 h 341"/>
                  <a:gd name="T60" fmla="*/ 173 w 234"/>
                  <a:gd name="T61" fmla="*/ 159 h 341"/>
                  <a:gd name="T62" fmla="*/ 171 w 234"/>
                  <a:gd name="T63" fmla="*/ 148 h 341"/>
                  <a:gd name="T64" fmla="*/ 173 w 234"/>
                  <a:gd name="T65" fmla="*/ 141 h 341"/>
                  <a:gd name="T66" fmla="*/ 183 w 234"/>
                  <a:gd name="T67" fmla="*/ 134 h 341"/>
                  <a:gd name="T68" fmla="*/ 190 w 234"/>
                  <a:gd name="T69" fmla="*/ 131 h 341"/>
                  <a:gd name="T70" fmla="*/ 199 w 234"/>
                  <a:gd name="T71" fmla="*/ 129 h 341"/>
                  <a:gd name="T72" fmla="*/ 199 w 234"/>
                  <a:gd name="T73" fmla="*/ 117 h 341"/>
                  <a:gd name="T74" fmla="*/ 221 w 234"/>
                  <a:gd name="T75" fmla="*/ 102 h 341"/>
                  <a:gd name="T76" fmla="*/ 199 w 234"/>
                  <a:gd name="T77" fmla="*/ 58 h 341"/>
                  <a:gd name="T78" fmla="*/ 199 w 234"/>
                  <a:gd name="T79" fmla="*/ 37 h 341"/>
                  <a:gd name="T80" fmla="*/ 161 w 234"/>
                  <a:gd name="T81" fmla="*/ 28 h 341"/>
                  <a:gd name="T82" fmla="*/ 107 w 234"/>
                  <a:gd name="T83" fmla="*/ 0 h 341"/>
                  <a:gd name="T84" fmla="*/ 75 w 234"/>
                  <a:gd name="T85" fmla="*/ 14 h 3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4"/>
                  <a:gd name="T130" fmla="*/ 0 h 341"/>
                  <a:gd name="T131" fmla="*/ 234 w 234"/>
                  <a:gd name="T132" fmla="*/ 341 h 3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4" h="341">
                    <a:moveTo>
                      <a:pt x="59" y="14"/>
                    </a:moveTo>
                    <a:lnTo>
                      <a:pt x="67" y="35"/>
                    </a:lnTo>
                    <a:lnTo>
                      <a:pt x="51" y="48"/>
                    </a:lnTo>
                    <a:lnTo>
                      <a:pt x="50" y="102"/>
                    </a:lnTo>
                    <a:lnTo>
                      <a:pt x="41" y="67"/>
                    </a:lnTo>
                    <a:lnTo>
                      <a:pt x="7" y="101"/>
                    </a:lnTo>
                    <a:lnTo>
                      <a:pt x="0" y="199"/>
                    </a:lnTo>
                    <a:lnTo>
                      <a:pt x="21" y="247"/>
                    </a:lnTo>
                    <a:lnTo>
                      <a:pt x="24" y="272"/>
                    </a:lnTo>
                    <a:lnTo>
                      <a:pt x="25" y="292"/>
                    </a:lnTo>
                    <a:lnTo>
                      <a:pt x="24" y="309"/>
                    </a:lnTo>
                    <a:lnTo>
                      <a:pt x="19" y="341"/>
                    </a:lnTo>
                    <a:lnTo>
                      <a:pt x="111" y="335"/>
                    </a:lnTo>
                    <a:lnTo>
                      <a:pt x="233" y="323"/>
                    </a:lnTo>
                    <a:lnTo>
                      <a:pt x="211" y="316"/>
                    </a:lnTo>
                    <a:lnTo>
                      <a:pt x="199" y="299"/>
                    </a:lnTo>
                    <a:lnTo>
                      <a:pt x="217" y="283"/>
                    </a:lnTo>
                    <a:lnTo>
                      <a:pt x="217" y="265"/>
                    </a:lnTo>
                    <a:lnTo>
                      <a:pt x="208" y="248"/>
                    </a:lnTo>
                    <a:lnTo>
                      <a:pt x="217" y="236"/>
                    </a:lnTo>
                    <a:lnTo>
                      <a:pt x="234" y="238"/>
                    </a:lnTo>
                    <a:lnTo>
                      <a:pt x="230" y="191"/>
                    </a:lnTo>
                    <a:lnTo>
                      <a:pt x="226" y="162"/>
                    </a:lnTo>
                    <a:lnTo>
                      <a:pt x="216" y="145"/>
                    </a:lnTo>
                    <a:lnTo>
                      <a:pt x="206" y="134"/>
                    </a:lnTo>
                    <a:lnTo>
                      <a:pt x="191" y="131"/>
                    </a:lnTo>
                    <a:lnTo>
                      <a:pt x="177" y="131"/>
                    </a:lnTo>
                    <a:lnTo>
                      <a:pt x="161" y="153"/>
                    </a:lnTo>
                    <a:lnTo>
                      <a:pt x="152" y="160"/>
                    </a:lnTo>
                    <a:lnTo>
                      <a:pt x="145" y="162"/>
                    </a:lnTo>
                    <a:lnTo>
                      <a:pt x="137" y="159"/>
                    </a:lnTo>
                    <a:lnTo>
                      <a:pt x="135" y="148"/>
                    </a:lnTo>
                    <a:lnTo>
                      <a:pt x="137" y="141"/>
                    </a:lnTo>
                    <a:lnTo>
                      <a:pt x="144" y="134"/>
                    </a:lnTo>
                    <a:lnTo>
                      <a:pt x="151" y="131"/>
                    </a:lnTo>
                    <a:lnTo>
                      <a:pt x="157" y="129"/>
                    </a:lnTo>
                    <a:lnTo>
                      <a:pt x="157" y="117"/>
                    </a:lnTo>
                    <a:lnTo>
                      <a:pt x="175" y="102"/>
                    </a:lnTo>
                    <a:lnTo>
                      <a:pt x="157" y="58"/>
                    </a:lnTo>
                    <a:lnTo>
                      <a:pt x="157" y="37"/>
                    </a:lnTo>
                    <a:lnTo>
                      <a:pt x="128" y="28"/>
                    </a:lnTo>
                    <a:lnTo>
                      <a:pt x="85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3" name="Freeform 12"/>
              <p:cNvSpPr>
                <a:spLocks/>
              </p:cNvSpPr>
              <p:nvPr/>
            </p:nvSpPr>
            <p:spPr bwMode="auto">
              <a:xfrm>
                <a:off x="3964" y="2448"/>
                <a:ext cx="325" cy="255"/>
              </a:xfrm>
              <a:custGeom>
                <a:avLst/>
                <a:gdLst>
                  <a:gd name="T0" fmla="*/ 14 w 300"/>
                  <a:gd name="T1" fmla="*/ 46 h 255"/>
                  <a:gd name="T2" fmla="*/ 44 w 300"/>
                  <a:gd name="T3" fmla="*/ 21 h 255"/>
                  <a:gd name="T4" fmla="*/ 158 w 300"/>
                  <a:gd name="T5" fmla="*/ 0 h 255"/>
                  <a:gd name="T6" fmla="*/ 194 w 300"/>
                  <a:gd name="T7" fmla="*/ 14 h 255"/>
                  <a:gd name="T8" fmla="*/ 266 w 300"/>
                  <a:gd name="T9" fmla="*/ 4 h 255"/>
                  <a:gd name="T10" fmla="*/ 326 w 300"/>
                  <a:gd name="T11" fmla="*/ 40 h 255"/>
                  <a:gd name="T12" fmla="*/ 381 w 300"/>
                  <a:gd name="T13" fmla="*/ 68 h 255"/>
                  <a:gd name="T14" fmla="*/ 351 w 300"/>
                  <a:gd name="T15" fmla="*/ 145 h 255"/>
                  <a:gd name="T16" fmla="*/ 306 w 300"/>
                  <a:gd name="T17" fmla="*/ 183 h 255"/>
                  <a:gd name="T18" fmla="*/ 255 w 300"/>
                  <a:gd name="T19" fmla="*/ 195 h 255"/>
                  <a:gd name="T20" fmla="*/ 264 w 300"/>
                  <a:gd name="T21" fmla="*/ 226 h 255"/>
                  <a:gd name="T22" fmla="*/ 234 w 300"/>
                  <a:gd name="T23" fmla="*/ 255 h 255"/>
                  <a:gd name="T24" fmla="*/ 177 w 300"/>
                  <a:gd name="T25" fmla="*/ 183 h 255"/>
                  <a:gd name="T26" fmla="*/ 26 w 300"/>
                  <a:gd name="T27" fmla="*/ 68 h 255"/>
                  <a:gd name="T28" fmla="*/ 0 w 300"/>
                  <a:gd name="T29" fmla="*/ 68 h 255"/>
                  <a:gd name="T30" fmla="*/ 14 w 300"/>
                  <a:gd name="T31" fmla="*/ 46 h 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255"/>
                  <a:gd name="T50" fmla="*/ 300 w 300"/>
                  <a:gd name="T51" fmla="*/ 255 h 2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255">
                    <a:moveTo>
                      <a:pt x="11" y="46"/>
                    </a:moveTo>
                    <a:lnTo>
                      <a:pt x="35" y="21"/>
                    </a:lnTo>
                    <a:lnTo>
                      <a:pt x="125" y="0"/>
                    </a:lnTo>
                    <a:lnTo>
                      <a:pt x="152" y="14"/>
                    </a:lnTo>
                    <a:lnTo>
                      <a:pt x="210" y="4"/>
                    </a:lnTo>
                    <a:lnTo>
                      <a:pt x="257" y="40"/>
                    </a:lnTo>
                    <a:lnTo>
                      <a:pt x="300" y="68"/>
                    </a:lnTo>
                    <a:lnTo>
                      <a:pt x="276" y="145"/>
                    </a:lnTo>
                    <a:lnTo>
                      <a:pt x="240" y="183"/>
                    </a:lnTo>
                    <a:lnTo>
                      <a:pt x="200" y="195"/>
                    </a:lnTo>
                    <a:lnTo>
                      <a:pt x="208" y="226"/>
                    </a:lnTo>
                    <a:lnTo>
                      <a:pt x="184" y="255"/>
                    </a:lnTo>
                    <a:lnTo>
                      <a:pt x="138" y="183"/>
                    </a:lnTo>
                    <a:lnTo>
                      <a:pt x="20" y="68"/>
                    </a:lnTo>
                    <a:lnTo>
                      <a:pt x="0" y="68"/>
                    </a:lnTo>
                    <a:lnTo>
                      <a:pt x="11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4" name="Freeform 13"/>
              <p:cNvSpPr>
                <a:spLocks/>
              </p:cNvSpPr>
              <p:nvPr/>
            </p:nvSpPr>
            <p:spPr bwMode="auto">
              <a:xfrm>
                <a:off x="3923" y="2072"/>
                <a:ext cx="489" cy="302"/>
              </a:xfrm>
              <a:custGeom>
                <a:avLst/>
                <a:gdLst>
                  <a:gd name="T0" fmla="*/ 94 w 452"/>
                  <a:gd name="T1" fmla="*/ 211 h 302"/>
                  <a:gd name="T2" fmla="*/ 77 w 452"/>
                  <a:gd name="T3" fmla="*/ 242 h 302"/>
                  <a:gd name="T4" fmla="*/ 53 w 452"/>
                  <a:gd name="T5" fmla="*/ 250 h 302"/>
                  <a:gd name="T6" fmla="*/ 52 w 452"/>
                  <a:gd name="T7" fmla="*/ 270 h 302"/>
                  <a:gd name="T8" fmla="*/ 2 w 452"/>
                  <a:gd name="T9" fmla="*/ 286 h 302"/>
                  <a:gd name="T10" fmla="*/ 0 w 452"/>
                  <a:gd name="T11" fmla="*/ 302 h 302"/>
                  <a:gd name="T12" fmla="*/ 135 w 452"/>
                  <a:gd name="T13" fmla="*/ 282 h 302"/>
                  <a:gd name="T14" fmla="*/ 383 w 452"/>
                  <a:gd name="T15" fmla="*/ 238 h 302"/>
                  <a:gd name="T16" fmla="*/ 572 w 452"/>
                  <a:gd name="T17" fmla="*/ 200 h 302"/>
                  <a:gd name="T18" fmla="*/ 572 w 452"/>
                  <a:gd name="T19" fmla="*/ 169 h 302"/>
                  <a:gd name="T20" fmla="*/ 552 w 452"/>
                  <a:gd name="T21" fmla="*/ 160 h 302"/>
                  <a:gd name="T22" fmla="*/ 534 w 452"/>
                  <a:gd name="T23" fmla="*/ 175 h 302"/>
                  <a:gd name="T24" fmla="*/ 525 w 452"/>
                  <a:gd name="T25" fmla="*/ 134 h 302"/>
                  <a:gd name="T26" fmla="*/ 534 w 452"/>
                  <a:gd name="T27" fmla="*/ 97 h 302"/>
                  <a:gd name="T28" fmla="*/ 463 w 452"/>
                  <a:gd name="T29" fmla="*/ 70 h 302"/>
                  <a:gd name="T30" fmla="*/ 415 w 452"/>
                  <a:gd name="T31" fmla="*/ 77 h 302"/>
                  <a:gd name="T32" fmla="*/ 414 w 452"/>
                  <a:gd name="T33" fmla="*/ 21 h 302"/>
                  <a:gd name="T34" fmla="*/ 366 w 452"/>
                  <a:gd name="T35" fmla="*/ 0 h 302"/>
                  <a:gd name="T36" fmla="*/ 327 w 452"/>
                  <a:gd name="T37" fmla="*/ 13 h 302"/>
                  <a:gd name="T38" fmla="*/ 301 w 452"/>
                  <a:gd name="T39" fmla="*/ 66 h 302"/>
                  <a:gd name="T40" fmla="*/ 257 w 452"/>
                  <a:gd name="T41" fmla="*/ 87 h 302"/>
                  <a:gd name="T42" fmla="*/ 239 w 452"/>
                  <a:gd name="T43" fmla="*/ 170 h 302"/>
                  <a:gd name="T44" fmla="*/ 168 w 452"/>
                  <a:gd name="T45" fmla="*/ 211 h 302"/>
                  <a:gd name="T46" fmla="*/ 109 w 452"/>
                  <a:gd name="T47" fmla="*/ 228 h 302"/>
                  <a:gd name="T48" fmla="*/ 94 w 452"/>
                  <a:gd name="T49" fmla="*/ 211 h 3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2"/>
                  <a:gd name="T76" fmla="*/ 0 h 302"/>
                  <a:gd name="T77" fmla="*/ 452 w 452"/>
                  <a:gd name="T78" fmla="*/ 302 h 3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2" h="302">
                    <a:moveTo>
                      <a:pt x="74" y="211"/>
                    </a:moveTo>
                    <a:lnTo>
                      <a:pt x="61" y="242"/>
                    </a:lnTo>
                    <a:lnTo>
                      <a:pt x="42" y="250"/>
                    </a:lnTo>
                    <a:lnTo>
                      <a:pt x="41" y="270"/>
                    </a:lnTo>
                    <a:lnTo>
                      <a:pt x="2" y="286"/>
                    </a:lnTo>
                    <a:lnTo>
                      <a:pt x="0" y="302"/>
                    </a:lnTo>
                    <a:lnTo>
                      <a:pt x="107" y="282"/>
                    </a:lnTo>
                    <a:lnTo>
                      <a:pt x="302" y="238"/>
                    </a:lnTo>
                    <a:lnTo>
                      <a:pt x="452" y="200"/>
                    </a:lnTo>
                    <a:lnTo>
                      <a:pt x="452" y="169"/>
                    </a:lnTo>
                    <a:lnTo>
                      <a:pt x="435" y="160"/>
                    </a:lnTo>
                    <a:lnTo>
                      <a:pt x="422" y="175"/>
                    </a:lnTo>
                    <a:lnTo>
                      <a:pt x="414" y="134"/>
                    </a:lnTo>
                    <a:lnTo>
                      <a:pt x="422" y="97"/>
                    </a:lnTo>
                    <a:lnTo>
                      <a:pt x="366" y="70"/>
                    </a:lnTo>
                    <a:lnTo>
                      <a:pt x="328" y="77"/>
                    </a:lnTo>
                    <a:lnTo>
                      <a:pt x="327" y="21"/>
                    </a:lnTo>
                    <a:lnTo>
                      <a:pt x="288" y="0"/>
                    </a:lnTo>
                    <a:lnTo>
                      <a:pt x="258" y="13"/>
                    </a:lnTo>
                    <a:lnTo>
                      <a:pt x="238" y="66"/>
                    </a:lnTo>
                    <a:lnTo>
                      <a:pt x="203" y="87"/>
                    </a:lnTo>
                    <a:lnTo>
                      <a:pt x="189" y="170"/>
                    </a:lnTo>
                    <a:lnTo>
                      <a:pt x="132" y="211"/>
                    </a:lnTo>
                    <a:lnTo>
                      <a:pt x="86" y="228"/>
                    </a:lnTo>
                    <a:lnTo>
                      <a:pt x="74" y="21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5" name="Freeform 14"/>
              <p:cNvSpPr>
                <a:spLocks/>
              </p:cNvSpPr>
              <p:nvPr/>
            </p:nvSpPr>
            <p:spPr bwMode="auto">
              <a:xfrm>
                <a:off x="4018" y="1827"/>
                <a:ext cx="376" cy="245"/>
              </a:xfrm>
              <a:custGeom>
                <a:avLst/>
                <a:gdLst>
                  <a:gd name="T0" fmla="*/ 41 w 347"/>
                  <a:gd name="T1" fmla="*/ 36 h 245"/>
                  <a:gd name="T2" fmla="*/ 0 w 347"/>
                  <a:gd name="T3" fmla="*/ 68 h 245"/>
                  <a:gd name="T4" fmla="*/ 24 w 347"/>
                  <a:gd name="T5" fmla="*/ 187 h 245"/>
                  <a:gd name="T6" fmla="*/ 41 w 347"/>
                  <a:gd name="T7" fmla="*/ 245 h 245"/>
                  <a:gd name="T8" fmla="*/ 116 w 347"/>
                  <a:gd name="T9" fmla="*/ 240 h 245"/>
                  <a:gd name="T10" fmla="*/ 394 w 347"/>
                  <a:gd name="T11" fmla="*/ 195 h 245"/>
                  <a:gd name="T12" fmla="*/ 413 w 347"/>
                  <a:gd name="T13" fmla="*/ 188 h 245"/>
                  <a:gd name="T14" fmla="*/ 441 w 347"/>
                  <a:gd name="T15" fmla="*/ 133 h 245"/>
                  <a:gd name="T16" fmla="*/ 399 w 347"/>
                  <a:gd name="T17" fmla="*/ 103 h 245"/>
                  <a:gd name="T18" fmla="*/ 423 w 347"/>
                  <a:gd name="T19" fmla="*/ 32 h 245"/>
                  <a:gd name="T20" fmla="*/ 391 w 347"/>
                  <a:gd name="T21" fmla="*/ 25 h 245"/>
                  <a:gd name="T22" fmla="*/ 391 w 347"/>
                  <a:gd name="T23" fmla="*/ 7 h 245"/>
                  <a:gd name="T24" fmla="*/ 377 w 347"/>
                  <a:gd name="T25" fmla="*/ 0 h 245"/>
                  <a:gd name="T26" fmla="*/ 54 w 347"/>
                  <a:gd name="T27" fmla="*/ 51 h 245"/>
                  <a:gd name="T28" fmla="*/ 41 w 347"/>
                  <a:gd name="T29" fmla="*/ 36 h 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7"/>
                  <a:gd name="T46" fmla="*/ 0 h 245"/>
                  <a:gd name="T47" fmla="*/ 347 w 347"/>
                  <a:gd name="T48" fmla="*/ 245 h 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7" h="245">
                    <a:moveTo>
                      <a:pt x="32" y="36"/>
                    </a:moveTo>
                    <a:lnTo>
                      <a:pt x="0" y="68"/>
                    </a:lnTo>
                    <a:lnTo>
                      <a:pt x="18" y="187"/>
                    </a:lnTo>
                    <a:lnTo>
                      <a:pt x="32" y="245"/>
                    </a:lnTo>
                    <a:lnTo>
                      <a:pt x="91" y="240"/>
                    </a:lnTo>
                    <a:lnTo>
                      <a:pt x="310" y="195"/>
                    </a:lnTo>
                    <a:lnTo>
                      <a:pt x="325" y="188"/>
                    </a:lnTo>
                    <a:lnTo>
                      <a:pt x="347" y="133"/>
                    </a:lnTo>
                    <a:lnTo>
                      <a:pt x="314" y="103"/>
                    </a:lnTo>
                    <a:lnTo>
                      <a:pt x="332" y="32"/>
                    </a:lnTo>
                    <a:lnTo>
                      <a:pt x="307" y="25"/>
                    </a:lnTo>
                    <a:lnTo>
                      <a:pt x="307" y="7"/>
                    </a:lnTo>
                    <a:lnTo>
                      <a:pt x="296" y="0"/>
                    </a:lnTo>
                    <a:lnTo>
                      <a:pt x="42" y="51"/>
                    </a:lnTo>
                    <a:lnTo>
                      <a:pt x="32" y="3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6" name="Freeform 15"/>
              <p:cNvSpPr>
                <a:spLocks/>
              </p:cNvSpPr>
              <p:nvPr/>
            </p:nvSpPr>
            <p:spPr bwMode="auto">
              <a:xfrm>
                <a:off x="4111" y="2022"/>
                <a:ext cx="320" cy="131"/>
              </a:xfrm>
              <a:custGeom>
                <a:avLst/>
                <a:gdLst>
                  <a:gd name="T0" fmla="*/ 0 w 295"/>
                  <a:gd name="T1" fmla="*/ 45 h 131"/>
                  <a:gd name="T2" fmla="*/ 281 w 295"/>
                  <a:gd name="T3" fmla="*/ 0 h 131"/>
                  <a:gd name="T4" fmla="*/ 328 w 295"/>
                  <a:gd name="T5" fmla="*/ 90 h 131"/>
                  <a:gd name="T6" fmla="*/ 375 w 295"/>
                  <a:gd name="T7" fmla="*/ 80 h 131"/>
                  <a:gd name="T8" fmla="*/ 376 w 295"/>
                  <a:gd name="T9" fmla="*/ 125 h 131"/>
                  <a:gd name="T10" fmla="*/ 336 w 295"/>
                  <a:gd name="T11" fmla="*/ 131 h 131"/>
                  <a:gd name="T12" fmla="*/ 303 w 295"/>
                  <a:gd name="T13" fmla="*/ 102 h 131"/>
                  <a:gd name="T14" fmla="*/ 281 w 295"/>
                  <a:gd name="T15" fmla="*/ 66 h 131"/>
                  <a:gd name="T16" fmla="*/ 276 w 295"/>
                  <a:gd name="T17" fmla="*/ 17 h 131"/>
                  <a:gd name="T18" fmla="*/ 259 w 295"/>
                  <a:gd name="T19" fmla="*/ 42 h 131"/>
                  <a:gd name="T20" fmla="*/ 280 w 295"/>
                  <a:gd name="T21" fmla="*/ 116 h 131"/>
                  <a:gd name="T22" fmla="*/ 196 w 295"/>
                  <a:gd name="T23" fmla="*/ 126 h 131"/>
                  <a:gd name="T24" fmla="*/ 194 w 295"/>
                  <a:gd name="T25" fmla="*/ 72 h 131"/>
                  <a:gd name="T26" fmla="*/ 142 w 295"/>
                  <a:gd name="T27" fmla="*/ 49 h 131"/>
                  <a:gd name="T28" fmla="*/ 101 w 295"/>
                  <a:gd name="T29" fmla="*/ 43 h 131"/>
                  <a:gd name="T30" fmla="*/ 11 w 295"/>
                  <a:gd name="T31" fmla="*/ 80 h 131"/>
                  <a:gd name="T32" fmla="*/ 0 w 295"/>
                  <a:gd name="T33" fmla="*/ 45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5"/>
                  <a:gd name="T52" fmla="*/ 0 h 131"/>
                  <a:gd name="T53" fmla="*/ 295 w 295"/>
                  <a:gd name="T54" fmla="*/ 131 h 1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5" h="131">
                    <a:moveTo>
                      <a:pt x="0" y="45"/>
                    </a:moveTo>
                    <a:lnTo>
                      <a:pt x="220" y="0"/>
                    </a:lnTo>
                    <a:lnTo>
                      <a:pt x="256" y="90"/>
                    </a:lnTo>
                    <a:lnTo>
                      <a:pt x="294" y="80"/>
                    </a:lnTo>
                    <a:lnTo>
                      <a:pt x="295" y="125"/>
                    </a:lnTo>
                    <a:lnTo>
                      <a:pt x="264" y="131"/>
                    </a:lnTo>
                    <a:lnTo>
                      <a:pt x="237" y="102"/>
                    </a:lnTo>
                    <a:lnTo>
                      <a:pt x="220" y="66"/>
                    </a:lnTo>
                    <a:lnTo>
                      <a:pt x="216" y="17"/>
                    </a:lnTo>
                    <a:lnTo>
                      <a:pt x="203" y="42"/>
                    </a:lnTo>
                    <a:lnTo>
                      <a:pt x="219" y="116"/>
                    </a:lnTo>
                    <a:lnTo>
                      <a:pt x="154" y="126"/>
                    </a:lnTo>
                    <a:lnTo>
                      <a:pt x="152" y="72"/>
                    </a:lnTo>
                    <a:lnTo>
                      <a:pt x="112" y="49"/>
                    </a:lnTo>
                    <a:lnTo>
                      <a:pt x="79" y="43"/>
                    </a:lnTo>
                    <a:lnTo>
                      <a:pt x="8" y="8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7" name="Freeform 16"/>
              <p:cNvSpPr>
                <a:spLocks/>
              </p:cNvSpPr>
              <p:nvPr/>
            </p:nvSpPr>
            <p:spPr bwMode="auto">
              <a:xfrm>
                <a:off x="1961" y="1378"/>
                <a:ext cx="657" cy="407"/>
              </a:xfrm>
              <a:custGeom>
                <a:avLst/>
                <a:gdLst>
                  <a:gd name="T0" fmla="*/ 13 w 607"/>
                  <a:gd name="T1" fmla="*/ 0 h 407"/>
                  <a:gd name="T2" fmla="*/ 165 w 607"/>
                  <a:gd name="T3" fmla="*/ 17 h 407"/>
                  <a:gd name="T4" fmla="*/ 257 w 607"/>
                  <a:gd name="T5" fmla="*/ 27 h 407"/>
                  <a:gd name="T6" fmla="*/ 376 w 607"/>
                  <a:gd name="T7" fmla="*/ 38 h 407"/>
                  <a:gd name="T8" fmla="*/ 487 w 607"/>
                  <a:gd name="T9" fmla="*/ 47 h 407"/>
                  <a:gd name="T10" fmla="*/ 680 w 607"/>
                  <a:gd name="T11" fmla="*/ 59 h 407"/>
                  <a:gd name="T12" fmla="*/ 770 w 607"/>
                  <a:gd name="T13" fmla="*/ 65 h 407"/>
                  <a:gd name="T14" fmla="*/ 767 w 607"/>
                  <a:gd name="T15" fmla="*/ 396 h 407"/>
                  <a:gd name="T16" fmla="*/ 295 w 607"/>
                  <a:gd name="T17" fmla="*/ 362 h 407"/>
                  <a:gd name="T18" fmla="*/ 287 w 607"/>
                  <a:gd name="T19" fmla="*/ 407 h 407"/>
                  <a:gd name="T20" fmla="*/ 267 w 607"/>
                  <a:gd name="T21" fmla="*/ 386 h 407"/>
                  <a:gd name="T22" fmla="*/ 226 w 607"/>
                  <a:gd name="T23" fmla="*/ 389 h 407"/>
                  <a:gd name="T24" fmla="*/ 162 w 607"/>
                  <a:gd name="T25" fmla="*/ 398 h 407"/>
                  <a:gd name="T26" fmla="*/ 153 w 607"/>
                  <a:gd name="T27" fmla="*/ 340 h 407"/>
                  <a:gd name="T28" fmla="*/ 79 w 607"/>
                  <a:gd name="T29" fmla="*/ 294 h 407"/>
                  <a:gd name="T30" fmla="*/ 89 w 607"/>
                  <a:gd name="T31" fmla="*/ 251 h 407"/>
                  <a:gd name="T32" fmla="*/ 96 w 607"/>
                  <a:gd name="T33" fmla="*/ 215 h 407"/>
                  <a:gd name="T34" fmla="*/ 0 w 607"/>
                  <a:gd name="T35" fmla="*/ 101 h 407"/>
                  <a:gd name="T36" fmla="*/ 13 w 607"/>
                  <a:gd name="T37" fmla="*/ 0 h 4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7"/>
                  <a:gd name="T58" fmla="*/ 0 h 407"/>
                  <a:gd name="T59" fmla="*/ 607 w 607"/>
                  <a:gd name="T60" fmla="*/ 407 h 4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7" h="407">
                    <a:moveTo>
                      <a:pt x="10" y="0"/>
                    </a:moveTo>
                    <a:lnTo>
                      <a:pt x="129" y="17"/>
                    </a:lnTo>
                    <a:lnTo>
                      <a:pt x="202" y="27"/>
                    </a:lnTo>
                    <a:lnTo>
                      <a:pt x="297" y="38"/>
                    </a:lnTo>
                    <a:lnTo>
                      <a:pt x="384" y="47"/>
                    </a:lnTo>
                    <a:lnTo>
                      <a:pt x="536" y="59"/>
                    </a:lnTo>
                    <a:lnTo>
                      <a:pt x="607" y="65"/>
                    </a:lnTo>
                    <a:lnTo>
                      <a:pt x="605" y="396"/>
                    </a:lnTo>
                    <a:lnTo>
                      <a:pt x="233" y="362"/>
                    </a:lnTo>
                    <a:lnTo>
                      <a:pt x="226" y="407"/>
                    </a:lnTo>
                    <a:lnTo>
                      <a:pt x="211" y="386"/>
                    </a:lnTo>
                    <a:lnTo>
                      <a:pt x="178" y="389"/>
                    </a:lnTo>
                    <a:lnTo>
                      <a:pt x="128" y="398"/>
                    </a:lnTo>
                    <a:lnTo>
                      <a:pt x="120" y="340"/>
                    </a:lnTo>
                    <a:lnTo>
                      <a:pt x="62" y="294"/>
                    </a:lnTo>
                    <a:lnTo>
                      <a:pt x="70" y="251"/>
                    </a:lnTo>
                    <a:lnTo>
                      <a:pt x="76" y="215"/>
                    </a:lnTo>
                    <a:lnTo>
                      <a:pt x="0" y="10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8" name="Freeform 17"/>
              <p:cNvSpPr>
                <a:spLocks/>
              </p:cNvSpPr>
              <p:nvPr/>
            </p:nvSpPr>
            <p:spPr bwMode="auto">
              <a:xfrm>
                <a:off x="3109" y="2116"/>
                <a:ext cx="436" cy="357"/>
              </a:xfrm>
              <a:custGeom>
                <a:avLst/>
                <a:gdLst>
                  <a:gd name="T0" fmla="*/ 0 w 403"/>
                  <a:gd name="T1" fmla="*/ 12 h 357"/>
                  <a:gd name="T2" fmla="*/ 223 w 403"/>
                  <a:gd name="T3" fmla="*/ 0 h 357"/>
                  <a:gd name="T4" fmla="*/ 272 w 403"/>
                  <a:gd name="T5" fmla="*/ 0 h 357"/>
                  <a:gd name="T6" fmla="*/ 306 w 403"/>
                  <a:gd name="T7" fmla="*/ 11 h 357"/>
                  <a:gd name="T8" fmla="*/ 288 w 403"/>
                  <a:gd name="T9" fmla="*/ 42 h 357"/>
                  <a:gd name="T10" fmla="*/ 353 w 403"/>
                  <a:gd name="T11" fmla="*/ 92 h 357"/>
                  <a:gd name="T12" fmla="*/ 373 w 403"/>
                  <a:gd name="T13" fmla="*/ 135 h 357"/>
                  <a:gd name="T14" fmla="*/ 412 w 403"/>
                  <a:gd name="T15" fmla="*/ 124 h 357"/>
                  <a:gd name="T16" fmla="*/ 411 w 403"/>
                  <a:gd name="T17" fmla="*/ 184 h 357"/>
                  <a:gd name="T18" fmla="*/ 449 w 403"/>
                  <a:gd name="T19" fmla="*/ 202 h 357"/>
                  <a:gd name="T20" fmla="*/ 467 w 403"/>
                  <a:gd name="T21" fmla="*/ 254 h 357"/>
                  <a:gd name="T22" fmla="*/ 496 w 403"/>
                  <a:gd name="T23" fmla="*/ 259 h 357"/>
                  <a:gd name="T24" fmla="*/ 511 w 403"/>
                  <a:gd name="T25" fmla="*/ 281 h 357"/>
                  <a:gd name="T26" fmla="*/ 476 w 403"/>
                  <a:gd name="T27" fmla="*/ 312 h 357"/>
                  <a:gd name="T28" fmla="*/ 465 w 403"/>
                  <a:gd name="T29" fmla="*/ 347 h 357"/>
                  <a:gd name="T30" fmla="*/ 415 w 403"/>
                  <a:gd name="T31" fmla="*/ 357 h 357"/>
                  <a:gd name="T32" fmla="*/ 428 w 403"/>
                  <a:gd name="T33" fmla="*/ 318 h 357"/>
                  <a:gd name="T34" fmla="*/ 237 w 403"/>
                  <a:gd name="T35" fmla="*/ 332 h 357"/>
                  <a:gd name="T36" fmla="*/ 100 w 403"/>
                  <a:gd name="T37" fmla="*/ 346 h 357"/>
                  <a:gd name="T38" fmla="*/ 91 w 403"/>
                  <a:gd name="T39" fmla="*/ 309 h 357"/>
                  <a:gd name="T40" fmla="*/ 82 w 403"/>
                  <a:gd name="T41" fmla="*/ 194 h 357"/>
                  <a:gd name="T42" fmla="*/ 81 w 403"/>
                  <a:gd name="T43" fmla="*/ 132 h 357"/>
                  <a:gd name="T44" fmla="*/ 35 w 403"/>
                  <a:gd name="T45" fmla="*/ 104 h 357"/>
                  <a:gd name="T46" fmla="*/ 52 w 403"/>
                  <a:gd name="T47" fmla="*/ 78 h 357"/>
                  <a:gd name="T48" fmla="*/ 29 w 403"/>
                  <a:gd name="T49" fmla="*/ 64 h 357"/>
                  <a:gd name="T50" fmla="*/ 0 w 403"/>
                  <a:gd name="T51" fmla="*/ 12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3"/>
                  <a:gd name="T79" fmla="*/ 0 h 357"/>
                  <a:gd name="T80" fmla="*/ 403 w 40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3" h="357">
                    <a:moveTo>
                      <a:pt x="0" y="12"/>
                    </a:moveTo>
                    <a:lnTo>
                      <a:pt x="176" y="0"/>
                    </a:lnTo>
                    <a:lnTo>
                      <a:pt x="214" y="0"/>
                    </a:lnTo>
                    <a:lnTo>
                      <a:pt x="242" y="11"/>
                    </a:lnTo>
                    <a:lnTo>
                      <a:pt x="227" y="42"/>
                    </a:lnTo>
                    <a:lnTo>
                      <a:pt x="278" y="92"/>
                    </a:lnTo>
                    <a:lnTo>
                      <a:pt x="295" y="135"/>
                    </a:lnTo>
                    <a:lnTo>
                      <a:pt x="325" y="124"/>
                    </a:lnTo>
                    <a:lnTo>
                      <a:pt x="324" y="184"/>
                    </a:lnTo>
                    <a:lnTo>
                      <a:pt x="355" y="202"/>
                    </a:lnTo>
                    <a:lnTo>
                      <a:pt x="369" y="254"/>
                    </a:lnTo>
                    <a:lnTo>
                      <a:pt x="391" y="259"/>
                    </a:lnTo>
                    <a:lnTo>
                      <a:pt x="403" y="281"/>
                    </a:lnTo>
                    <a:lnTo>
                      <a:pt x="376" y="312"/>
                    </a:lnTo>
                    <a:lnTo>
                      <a:pt x="367" y="347"/>
                    </a:lnTo>
                    <a:lnTo>
                      <a:pt x="328" y="357"/>
                    </a:lnTo>
                    <a:lnTo>
                      <a:pt x="338" y="318"/>
                    </a:lnTo>
                    <a:lnTo>
                      <a:pt x="187" y="332"/>
                    </a:lnTo>
                    <a:lnTo>
                      <a:pt x="79" y="346"/>
                    </a:lnTo>
                    <a:lnTo>
                      <a:pt x="72" y="309"/>
                    </a:lnTo>
                    <a:lnTo>
                      <a:pt x="65" y="194"/>
                    </a:lnTo>
                    <a:lnTo>
                      <a:pt x="64" y="132"/>
                    </a:lnTo>
                    <a:lnTo>
                      <a:pt x="28" y="104"/>
                    </a:lnTo>
                    <a:lnTo>
                      <a:pt x="41" y="78"/>
                    </a:lnTo>
                    <a:lnTo>
                      <a:pt x="23" y="6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39" name="Freeform 18"/>
              <p:cNvSpPr>
                <a:spLocks/>
              </p:cNvSpPr>
              <p:nvPr/>
            </p:nvSpPr>
            <p:spPr bwMode="auto">
              <a:xfrm>
                <a:off x="3599" y="1966"/>
                <a:ext cx="213" cy="348"/>
              </a:xfrm>
              <a:custGeom>
                <a:avLst/>
                <a:gdLst>
                  <a:gd name="T0" fmla="*/ 0 w 197"/>
                  <a:gd name="T1" fmla="*/ 25 h 348"/>
                  <a:gd name="T2" fmla="*/ 29 w 197"/>
                  <a:gd name="T3" fmla="*/ 38 h 348"/>
                  <a:gd name="T4" fmla="*/ 57 w 197"/>
                  <a:gd name="T5" fmla="*/ 35 h 348"/>
                  <a:gd name="T6" fmla="*/ 67 w 197"/>
                  <a:gd name="T7" fmla="*/ 28 h 348"/>
                  <a:gd name="T8" fmla="*/ 74 w 197"/>
                  <a:gd name="T9" fmla="*/ 7 h 348"/>
                  <a:gd name="T10" fmla="*/ 192 w 197"/>
                  <a:gd name="T11" fmla="*/ 0 h 348"/>
                  <a:gd name="T12" fmla="*/ 249 w 197"/>
                  <a:gd name="T13" fmla="*/ 246 h 348"/>
                  <a:gd name="T14" fmla="*/ 245 w 197"/>
                  <a:gd name="T15" fmla="*/ 243 h 348"/>
                  <a:gd name="T16" fmla="*/ 203 w 197"/>
                  <a:gd name="T17" fmla="*/ 257 h 348"/>
                  <a:gd name="T18" fmla="*/ 174 w 197"/>
                  <a:gd name="T19" fmla="*/ 323 h 348"/>
                  <a:gd name="T20" fmla="*/ 131 w 197"/>
                  <a:gd name="T21" fmla="*/ 314 h 348"/>
                  <a:gd name="T22" fmla="*/ 82 w 197"/>
                  <a:gd name="T23" fmla="*/ 339 h 348"/>
                  <a:gd name="T24" fmla="*/ 16 w 197"/>
                  <a:gd name="T25" fmla="*/ 348 h 348"/>
                  <a:gd name="T26" fmla="*/ 45 w 197"/>
                  <a:gd name="T27" fmla="*/ 283 h 348"/>
                  <a:gd name="T28" fmla="*/ 32 w 197"/>
                  <a:gd name="T29" fmla="*/ 247 h 348"/>
                  <a:gd name="T30" fmla="*/ 0 w 197"/>
                  <a:gd name="T31" fmla="*/ 25 h 3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348"/>
                  <a:gd name="T50" fmla="*/ 197 w 197"/>
                  <a:gd name="T51" fmla="*/ 348 h 3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348">
                    <a:moveTo>
                      <a:pt x="0" y="25"/>
                    </a:moveTo>
                    <a:lnTo>
                      <a:pt x="23" y="38"/>
                    </a:lnTo>
                    <a:lnTo>
                      <a:pt x="45" y="35"/>
                    </a:lnTo>
                    <a:lnTo>
                      <a:pt x="53" y="28"/>
                    </a:lnTo>
                    <a:lnTo>
                      <a:pt x="58" y="7"/>
                    </a:lnTo>
                    <a:lnTo>
                      <a:pt x="153" y="0"/>
                    </a:lnTo>
                    <a:lnTo>
                      <a:pt x="197" y="246"/>
                    </a:lnTo>
                    <a:lnTo>
                      <a:pt x="194" y="243"/>
                    </a:lnTo>
                    <a:lnTo>
                      <a:pt x="161" y="257"/>
                    </a:lnTo>
                    <a:lnTo>
                      <a:pt x="138" y="323"/>
                    </a:lnTo>
                    <a:lnTo>
                      <a:pt x="104" y="314"/>
                    </a:lnTo>
                    <a:lnTo>
                      <a:pt x="65" y="339"/>
                    </a:lnTo>
                    <a:lnTo>
                      <a:pt x="13" y="348"/>
                    </a:lnTo>
                    <a:lnTo>
                      <a:pt x="36" y="283"/>
                    </a:lnTo>
                    <a:lnTo>
                      <a:pt x="26" y="24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0" name="Freeform 19"/>
              <p:cNvSpPr>
                <a:spLocks/>
              </p:cNvSpPr>
              <p:nvPr/>
            </p:nvSpPr>
            <p:spPr bwMode="auto">
              <a:xfrm>
                <a:off x="3764" y="1895"/>
                <a:ext cx="274" cy="314"/>
              </a:xfrm>
              <a:custGeom>
                <a:avLst/>
                <a:gdLst>
                  <a:gd name="T0" fmla="*/ 0 w 253"/>
                  <a:gd name="T1" fmla="*/ 71 h 314"/>
                  <a:gd name="T2" fmla="*/ 144 w 253"/>
                  <a:gd name="T3" fmla="*/ 59 h 314"/>
                  <a:gd name="T4" fmla="*/ 174 w 253"/>
                  <a:gd name="T5" fmla="*/ 64 h 314"/>
                  <a:gd name="T6" fmla="*/ 244 w 253"/>
                  <a:gd name="T7" fmla="*/ 37 h 314"/>
                  <a:gd name="T8" fmla="*/ 259 w 253"/>
                  <a:gd name="T9" fmla="*/ 12 h 314"/>
                  <a:gd name="T10" fmla="*/ 300 w 253"/>
                  <a:gd name="T11" fmla="*/ 0 h 314"/>
                  <a:gd name="T12" fmla="*/ 322 w 253"/>
                  <a:gd name="T13" fmla="*/ 119 h 314"/>
                  <a:gd name="T14" fmla="*/ 305 w 253"/>
                  <a:gd name="T15" fmla="*/ 132 h 314"/>
                  <a:gd name="T16" fmla="*/ 309 w 253"/>
                  <a:gd name="T17" fmla="*/ 214 h 314"/>
                  <a:gd name="T18" fmla="*/ 277 w 253"/>
                  <a:gd name="T19" fmla="*/ 221 h 314"/>
                  <a:gd name="T20" fmla="*/ 259 w 253"/>
                  <a:gd name="T21" fmla="*/ 267 h 314"/>
                  <a:gd name="T22" fmla="*/ 234 w 253"/>
                  <a:gd name="T23" fmla="*/ 261 h 314"/>
                  <a:gd name="T24" fmla="*/ 226 w 253"/>
                  <a:gd name="T25" fmla="*/ 314 h 314"/>
                  <a:gd name="T26" fmla="*/ 188 w 253"/>
                  <a:gd name="T27" fmla="*/ 292 h 314"/>
                  <a:gd name="T28" fmla="*/ 118 w 253"/>
                  <a:gd name="T29" fmla="*/ 306 h 314"/>
                  <a:gd name="T30" fmla="*/ 88 w 253"/>
                  <a:gd name="T31" fmla="*/ 286 h 314"/>
                  <a:gd name="T32" fmla="*/ 48 w 253"/>
                  <a:gd name="T33" fmla="*/ 285 h 314"/>
                  <a:gd name="T34" fmla="*/ 27 w 253"/>
                  <a:gd name="T35" fmla="*/ 197 h 314"/>
                  <a:gd name="T36" fmla="*/ 0 w 253"/>
                  <a:gd name="T37" fmla="*/ 71 h 3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3"/>
                  <a:gd name="T58" fmla="*/ 0 h 314"/>
                  <a:gd name="T59" fmla="*/ 253 w 253"/>
                  <a:gd name="T60" fmla="*/ 314 h 3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3" h="314">
                    <a:moveTo>
                      <a:pt x="0" y="71"/>
                    </a:moveTo>
                    <a:lnTo>
                      <a:pt x="114" y="59"/>
                    </a:lnTo>
                    <a:lnTo>
                      <a:pt x="138" y="64"/>
                    </a:lnTo>
                    <a:lnTo>
                      <a:pt x="192" y="37"/>
                    </a:lnTo>
                    <a:lnTo>
                      <a:pt x="204" y="12"/>
                    </a:lnTo>
                    <a:lnTo>
                      <a:pt x="236" y="0"/>
                    </a:lnTo>
                    <a:lnTo>
                      <a:pt x="253" y="119"/>
                    </a:lnTo>
                    <a:lnTo>
                      <a:pt x="240" y="132"/>
                    </a:lnTo>
                    <a:lnTo>
                      <a:pt x="243" y="214"/>
                    </a:lnTo>
                    <a:lnTo>
                      <a:pt x="218" y="221"/>
                    </a:lnTo>
                    <a:lnTo>
                      <a:pt x="204" y="267"/>
                    </a:lnTo>
                    <a:lnTo>
                      <a:pt x="184" y="261"/>
                    </a:lnTo>
                    <a:lnTo>
                      <a:pt x="178" y="314"/>
                    </a:lnTo>
                    <a:lnTo>
                      <a:pt x="149" y="292"/>
                    </a:lnTo>
                    <a:lnTo>
                      <a:pt x="93" y="306"/>
                    </a:lnTo>
                    <a:lnTo>
                      <a:pt x="69" y="286"/>
                    </a:lnTo>
                    <a:lnTo>
                      <a:pt x="38" y="285"/>
                    </a:lnTo>
                    <a:lnTo>
                      <a:pt x="21" y="197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1" name="Freeform 20"/>
              <p:cNvSpPr>
                <a:spLocks/>
              </p:cNvSpPr>
              <p:nvPr/>
            </p:nvSpPr>
            <p:spPr bwMode="auto">
              <a:xfrm>
                <a:off x="3521" y="2179"/>
                <a:ext cx="482" cy="266"/>
              </a:xfrm>
              <a:custGeom>
                <a:avLst/>
                <a:gdLst>
                  <a:gd name="T0" fmla="*/ 0 w 445"/>
                  <a:gd name="T1" fmla="*/ 266 h 266"/>
                  <a:gd name="T2" fmla="*/ 138 w 445"/>
                  <a:gd name="T3" fmla="*/ 249 h 266"/>
                  <a:gd name="T4" fmla="*/ 138 w 445"/>
                  <a:gd name="T5" fmla="*/ 237 h 266"/>
                  <a:gd name="T6" fmla="*/ 470 w 445"/>
                  <a:gd name="T7" fmla="*/ 199 h 266"/>
                  <a:gd name="T8" fmla="*/ 476 w 445"/>
                  <a:gd name="T9" fmla="*/ 179 h 266"/>
                  <a:gd name="T10" fmla="*/ 523 w 445"/>
                  <a:gd name="T11" fmla="*/ 163 h 266"/>
                  <a:gd name="T12" fmla="*/ 531 w 445"/>
                  <a:gd name="T13" fmla="*/ 142 h 266"/>
                  <a:gd name="T14" fmla="*/ 550 w 445"/>
                  <a:gd name="T15" fmla="*/ 135 h 266"/>
                  <a:gd name="T16" fmla="*/ 565 w 445"/>
                  <a:gd name="T17" fmla="*/ 103 h 266"/>
                  <a:gd name="T18" fmla="*/ 520 w 445"/>
                  <a:gd name="T19" fmla="*/ 72 h 266"/>
                  <a:gd name="T20" fmla="*/ 512 w 445"/>
                  <a:gd name="T21" fmla="*/ 29 h 266"/>
                  <a:gd name="T22" fmla="*/ 476 w 445"/>
                  <a:gd name="T23" fmla="*/ 8 h 266"/>
                  <a:gd name="T24" fmla="*/ 401 w 445"/>
                  <a:gd name="T25" fmla="*/ 20 h 266"/>
                  <a:gd name="T26" fmla="*/ 367 w 445"/>
                  <a:gd name="T27" fmla="*/ 1 h 266"/>
                  <a:gd name="T28" fmla="*/ 335 w 445"/>
                  <a:gd name="T29" fmla="*/ 0 h 266"/>
                  <a:gd name="T30" fmla="*/ 340 w 445"/>
                  <a:gd name="T31" fmla="*/ 29 h 266"/>
                  <a:gd name="T32" fmla="*/ 295 w 445"/>
                  <a:gd name="T33" fmla="*/ 44 h 266"/>
                  <a:gd name="T34" fmla="*/ 264 w 445"/>
                  <a:gd name="T35" fmla="*/ 110 h 266"/>
                  <a:gd name="T36" fmla="*/ 223 w 445"/>
                  <a:gd name="T37" fmla="*/ 100 h 266"/>
                  <a:gd name="T38" fmla="*/ 172 w 445"/>
                  <a:gd name="T39" fmla="*/ 124 h 266"/>
                  <a:gd name="T40" fmla="*/ 108 w 445"/>
                  <a:gd name="T41" fmla="*/ 134 h 266"/>
                  <a:gd name="T42" fmla="*/ 108 w 445"/>
                  <a:gd name="T43" fmla="*/ 171 h 266"/>
                  <a:gd name="T44" fmla="*/ 76 w 445"/>
                  <a:gd name="T45" fmla="*/ 170 h 266"/>
                  <a:gd name="T46" fmla="*/ 77 w 445"/>
                  <a:gd name="T47" fmla="*/ 203 h 266"/>
                  <a:gd name="T48" fmla="*/ 44 w 445"/>
                  <a:gd name="T49" fmla="*/ 190 h 266"/>
                  <a:gd name="T50" fmla="*/ 26 w 445"/>
                  <a:gd name="T51" fmla="*/ 196 h 266"/>
                  <a:gd name="T52" fmla="*/ 42 w 445"/>
                  <a:gd name="T53" fmla="*/ 218 h 266"/>
                  <a:gd name="T54" fmla="*/ 5 w 445"/>
                  <a:gd name="T55" fmla="*/ 248 h 266"/>
                  <a:gd name="T56" fmla="*/ 0 w 445"/>
                  <a:gd name="T57" fmla="*/ 266 h 2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5"/>
                  <a:gd name="T88" fmla="*/ 0 h 266"/>
                  <a:gd name="T89" fmla="*/ 445 w 445"/>
                  <a:gd name="T90" fmla="*/ 266 h 2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5" h="266">
                    <a:moveTo>
                      <a:pt x="0" y="266"/>
                    </a:moveTo>
                    <a:lnTo>
                      <a:pt x="108" y="249"/>
                    </a:lnTo>
                    <a:lnTo>
                      <a:pt x="108" y="237"/>
                    </a:lnTo>
                    <a:lnTo>
                      <a:pt x="370" y="199"/>
                    </a:lnTo>
                    <a:lnTo>
                      <a:pt x="374" y="179"/>
                    </a:lnTo>
                    <a:lnTo>
                      <a:pt x="412" y="163"/>
                    </a:lnTo>
                    <a:lnTo>
                      <a:pt x="417" y="142"/>
                    </a:lnTo>
                    <a:lnTo>
                      <a:pt x="433" y="135"/>
                    </a:lnTo>
                    <a:lnTo>
                      <a:pt x="445" y="103"/>
                    </a:lnTo>
                    <a:lnTo>
                      <a:pt x="409" y="72"/>
                    </a:lnTo>
                    <a:lnTo>
                      <a:pt x="403" y="29"/>
                    </a:lnTo>
                    <a:lnTo>
                      <a:pt x="374" y="8"/>
                    </a:lnTo>
                    <a:lnTo>
                      <a:pt x="316" y="20"/>
                    </a:lnTo>
                    <a:lnTo>
                      <a:pt x="289" y="1"/>
                    </a:lnTo>
                    <a:lnTo>
                      <a:pt x="263" y="0"/>
                    </a:lnTo>
                    <a:lnTo>
                      <a:pt x="268" y="29"/>
                    </a:lnTo>
                    <a:lnTo>
                      <a:pt x="232" y="44"/>
                    </a:lnTo>
                    <a:lnTo>
                      <a:pt x="208" y="110"/>
                    </a:lnTo>
                    <a:lnTo>
                      <a:pt x="175" y="100"/>
                    </a:lnTo>
                    <a:lnTo>
                      <a:pt x="136" y="124"/>
                    </a:lnTo>
                    <a:lnTo>
                      <a:pt x="85" y="134"/>
                    </a:lnTo>
                    <a:lnTo>
                      <a:pt x="85" y="171"/>
                    </a:lnTo>
                    <a:lnTo>
                      <a:pt x="60" y="170"/>
                    </a:lnTo>
                    <a:lnTo>
                      <a:pt x="61" y="203"/>
                    </a:lnTo>
                    <a:lnTo>
                      <a:pt x="35" y="190"/>
                    </a:lnTo>
                    <a:lnTo>
                      <a:pt x="20" y="196"/>
                    </a:lnTo>
                    <a:lnTo>
                      <a:pt x="33" y="218"/>
                    </a:lnTo>
                    <a:lnTo>
                      <a:pt x="5" y="248"/>
                    </a:lnTo>
                    <a:lnTo>
                      <a:pt x="0" y="26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2" name="Freeform 21"/>
              <p:cNvSpPr>
                <a:spLocks/>
              </p:cNvSpPr>
              <p:nvPr/>
            </p:nvSpPr>
            <p:spPr bwMode="auto">
              <a:xfrm>
                <a:off x="3488" y="2350"/>
                <a:ext cx="556" cy="202"/>
              </a:xfrm>
              <a:custGeom>
                <a:avLst/>
                <a:gdLst>
                  <a:gd name="T0" fmla="*/ 40 w 513"/>
                  <a:gd name="T1" fmla="*/ 92 h 202"/>
                  <a:gd name="T2" fmla="*/ 40 w 513"/>
                  <a:gd name="T3" fmla="*/ 96 h 202"/>
                  <a:gd name="T4" fmla="*/ 28 w 513"/>
                  <a:gd name="T5" fmla="*/ 115 h 202"/>
                  <a:gd name="T6" fmla="*/ 41 w 513"/>
                  <a:gd name="T7" fmla="*/ 140 h 202"/>
                  <a:gd name="T8" fmla="*/ 0 w 513"/>
                  <a:gd name="T9" fmla="*/ 163 h 202"/>
                  <a:gd name="T10" fmla="*/ 10 w 513"/>
                  <a:gd name="T11" fmla="*/ 202 h 202"/>
                  <a:gd name="T12" fmla="*/ 181 w 513"/>
                  <a:gd name="T13" fmla="*/ 190 h 202"/>
                  <a:gd name="T14" fmla="*/ 383 w 513"/>
                  <a:gd name="T15" fmla="*/ 170 h 202"/>
                  <a:gd name="T16" fmla="*/ 486 w 513"/>
                  <a:gd name="T17" fmla="*/ 154 h 202"/>
                  <a:gd name="T18" fmla="*/ 506 w 513"/>
                  <a:gd name="T19" fmla="*/ 103 h 202"/>
                  <a:gd name="T20" fmla="*/ 543 w 513"/>
                  <a:gd name="T21" fmla="*/ 100 h 202"/>
                  <a:gd name="T22" fmla="*/ 654 w 513"/>
                  <a:gd name="T23" fmla="*/ 0 h 202"/>
                  <a:gd name="T24" fmla="*/ 509 w 513"/>
                  <a:gd name="T25" fmla="*/ 25 h 202"/>
                  <a:gd name="T26" fmla="*/ 171 w 513"/>
                  <a:gd name="T27" fmla="*/ 66 h 202"/>
                  <a:gd name="T28" fmla="*/ 173 w 513"/>
                  <a:gd name="T29" fmla="*/ 78 h 202"/>
                  <a:gd name="T30" fmla="*/ 40 w 513"/>
                  <a:gd name="T31" fmla="*/ 9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3"/>
                  <a:gd name="T49" fmla="*/ 0 h 202"/>
                  <a:gd name="T50" fmla="*/ 513 w 513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3" h="202">
                    <a:moveTo>
                      <a:pt x="31" y="92"/>
                    </a:moveTo>
                    <a:lnTo>
                      <a:pt x="31" y="96"/>
                    </a:lnTo>
                    <a:lnTo>
                      <a:pt x="22" y="115"/>
                    </a:lnTo>
                    <a:lnTo>
                      <a:pt x="32" y="140"/>
                    </a:lnTo>
                    <a:lnTo>
                      <a:pt x="0" y="163"/>
                    </a:lnTo>
                    <a:lnTo>
                      <a:pt x="7" y="202"/>
                    </a:lnTo>
                    <a:lnTo>
                      <a:pt x="142" y="190"/>
                    </a:lnTo>
                    <a:lnTo>
                      <a:pt x="301" y="170"/>
                    </a:lnTo>
                    <a:lnTo>
                      <a:pt x="381" y="154"/>
                    </a:lnTo>
                    <a:lnTo>
                      <a:pt x="398" y="103"/>
                    </a:lnTo>
                    <a:lnTo>
                      <a:pt x="426" y="100"/>
                    </a:lnTo>
                    <a:lnTo>
                      <a:pt x="513" y="0"/>
                    </a:lnTo>
                    <a:lnTo>
                      <a:pt x="400" y="25"/>
                    </a:lnTo>
                    <a:lnTo>
                      <a:pt x="135" y="66"/>
                    </a:lnTo>
                    <a:lnTo>
                      <a:pt x="137" y="78"/>
                    </a:lnTo>
                    <a:lnTo>
                      <a:pt x="31" y="9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3" name="Freeform 22"/>
              <p:cNvSpPr>
                <a:spLocks/>
              </p:cNvSpPr>
              <p:nvPr/>
            </p:nvSpPr>
            <p:spPr bwMode="auto">
              <a:xfrm>
                <a:off x="3733" y="2813"/>
                <a:ext cx="608" cy="409"/>
              </a:xfrm>
              <a:custGeom>
                <a:avLst/>
                <a:gdLst>
                  <a:gd name="T0" fmla="*/ 0 w 561"/>
                  <a:gd name="T1" fmla="*/ 39 h 409"/>
                  <a:gd name="T2" fmla="*/ 196 w 561"/>
                  <a:gd name="T3" fmla="*/ 23 h 409"/>
                  <a:gd name="T4" fmla="*/ 216 w 561"/>
                  <a:gd name="T5" fmla="*/ 50 h 409"/>
                  <a:gd name="T6" fmla="*/ 427 w 561"/>
                  <a:gd name="T7" fmla="*/ 23 h 409"/>
                  <a:gd name="T8" fmla="*/ 463 w 561"/>
                  <a:gd name="T9" fmla="*/ 45 h 409"/>
                  <a:gd name="T10" fmla="*/ 463 w 561"/>
                  <a:gd name="T11" fmla="*/ 3 h 409"/>
                  <a:gd name="T12" fmla="*/ 461 w 561"/>
                  <a:gd name="T13" fmla="*/ 0 h 409"/>
                  <a:gd name="T14" fmla="*/ 503 w 561"/>
                  <a:gd name="T15" fmla="*/ 2 h 409"/>
                  <a:gd name="T16" fmla="*/ 547 w 561"/>
                  <a:gd name="T17" fmla="*/ 65 h 409"/>
                  <a:gd name="T18" fmla="*/ 618 w 561"/>
                  <a:gd name="T19" fmla="*/ 151 h 409"/>
                  <a:gd name="T20" fmla="*/ 654 w 561"/>
                  <a:gd name="T21" fmla="*/ 225 h 409"/>
                  <a:gd name="T22" fmla="*/ 704 w 561"/>
                  <a:gd name="T23" fmla="*/ 277 h 409"/>
                  <a:gd name="T24" fmla="*/ 714 w 561"/>
                  <a:gd name="T25" fmla="*/ 352 h 409"/>
                  <a:gd name="T26" fmla="*/ 698 w 561"/>
                  <a:gd name="T27" fmla="*/ 397 h 409"/>
                  <a:gd name="T28" fmla="*/ 622 w 561"/>
                  <a:gd name="T29" fmla="*/ 409 h 409"/>
                  <a:gd name="T30" fmla="*/ 609 w 561"/>
                  <a:gd name="T31" fmla="*/ 390 h 409"/>
                  <a:gd name="T32" fmla="*/ 557 w 561"/>
                  <a:gd name="T33" fmla="*/ 363 h 409"/>
                  <a:gd name="T34" fmla="*/ 541 w 561"/>
                  <a:gd name="T35" fmla="*/ 335 h 409"/>
                  <a:gd name="T36" fmla="*/ 527 w 561"/>
                  <a:gd name="T37" fmla="*/ 324 h 409"/>
                  <a:gd name="T38" fmla="*/ 518 w 561"/>
                  <a:gd name="T39" fmla="*/ 298 h 409"/>
                  <a:gd name="T40" fmla="*/ 505 w 561"/>
                  <a:gd name="T41" fmla="*/ 305 h 409"/>
                  <a:gd name="T42" fmla="*/ 463 w 561"/>
                  <a:gd name="T43" fmla="*/ 271 h 409"/>
                  <a:gd name="T44" fmla="*/ 474 w 561"/>
                  <a:gd name="T45" fmla="*/ 239 h 409"/>
                  <a:gd name="T46" fmla="*/ 463 w 561"/>
                  <a:gd name="T47" fmla="*/ 222 h 409"/>
                  <a:gd name="T48" fmla="*/ 451 w 561"/>
                  <a:gd name="T49" fmla="*/ 228 h 409"/>
                  <a:gd name="T50" fmla="*/ 452 w 561"/>
                  <a:gd name="T51" fmla="*/ 246 h 409"/>
                  <a:gd name="T52" fmla="*/ 438 w 561"/>
                  <a:gd name="T53" fmla="*/ 222 h 409"/>
                  <a:gd name="T54" fmla="*/ 439 w 561"/>
                  <a:gd name="T55" fmla="*/ 164 h 409"/>
                  <a:gd name="T56" fmla="*/ 413 w 561"/>
                  <a:gd name="T57" fmla="*/ 130 h 409"/>
                  <a:gd name="T58" fmla="*/ 347 w 561"/>
                  <a:gd name="T59" fmla="*/ 102 h 409"/>
                  <a:gd name="T60" fmla="*/ 313 w 561"/>
                  <a:gd name="T61" fmla="*/ 70 h 409"/>
                  <a:gd name="T62" fmla="*/ 275 w 561"/>
                  <a:gd name="T63" fmla="*/ 67 h 409"/>
                  <a:gd name="T64" fmla="*/ 260 w 561"/>
                  <a:gd name="T65" fmla="*/ 87 h 409"/>
                  <a:gd name="T66" fmla="*/ 205 w 561"/>
                  <a:gd name="T67" fmla="*/ 101 h 409"/>
                  <a:gd name="T68" fmla="*/ 171 w 561"/>
                  <a:gd name="T69" fmla="*/ 87 h 409"/>
                  <a:gd name="T70" fmla="*/ 155 w 561"/>
                  <a:gd name="T71" fmla="*/ 65 h 409"/>
                  <a:gd name="T72" fmla="*/ 51 w 561"/>
                  <a:gd name="T73" fmla="*/ 84 h 409"/>
                  <a:gd name="T74" fmla="*/ 29 w 561"/>
                  <a:gd name="T75" fmla="*/ 69 h 409"/>
                  <a:gd name="T76" fmla="*/ 4 w 561"/>
                  <a:gd name="T77" fmla="*/ 85 h 409"/>
                  <a:gd name="T78" fmla="*/ 0 w 561"/>
                  <a:gd name="T79" fmla="*/ 39 h 4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61"/>
                  <a:gd name="T121" fmla="*/ 0 h 409"/>
                  <a:gd name="T122" fmla="*/ 561 w 561"/>
                  <a:gd name="T123" fmla="*/ 409 h 40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61" h="409">
                    <a:moveTo>
                      <a:pt x="0" y="39"/>
                    </a:moveTo>
                    <a:lnTo>
                      <a:pt x="154" y="23"/>
                    </a:lnTo>
                    <a:lnTo>
                      <a:pt x="170" y="50"/>
                    </a:lnTo>
                    <a:lnTo>
                      <a:pt x="336" y="23"/>
                    </a:lnTo>
                    <a:lnTo>
                      <a:pt x="364" y="45"/>
                    </a:lnTo>
                    <a:lnTo>
                      <a:pt x="364" y="3"/>
                    </a:lnTo>
                    <a:lnTo>
                      <a:pt x="362" y="0"/>
                    </a:lnTo>
                    <a:lnTo>
                      <a:pt x="395" y="2"/>
                    </a:lnTo>
                    <a:lnTo>
                      <a:pt x="430" y="65"/>
                    </a:lnTo>
                    <a:lnTo>
                      <a:pt x="485" y="151"/>
                    </a:lnTo>
                    <a:lnTo>
                      <a:pt x="513" y="225"/>
                    </a:lnTo>
                    <a:lnTo>
                      <a:pt x="554" y="277"/>
                    </a:lnTo>
                    <a:lnTo>
                      <a:pt x="561" y="352"/>
                    </a:lnTo>
                    <a:lnTo>
                      <a:pt x="548" y="397"/>
                    </a:lnTo>
                    <a:lnTo>
                      <a:pt x="489" y="409"/>
                    </a:lnTo>
                    <a:lnTo>
                      <a:pt x="479" y="390"/>
                    </a:lnTo>
                    <a:lnTo>
                      <a:pt x="437" y="363"/>
                    </a:lnTo>
                    <a:lnTo>
                      <a:pt x="424" y="335"/>
                    </a:lnTo>
                    <a:lnTo>
                      <a:pt x="413" y="324"/>
                    </a:lnTo>
                    <a:lnTo>
                      <a:pt x="407" y="298"/>
                    </a:lnTo>
                    <a:lnTo>
                      <a:pt x="397" y="305"/>
                    </a:lnTo>
                    <a:lnTo>
                      <a:pt x="364" y="271"/>
                    </a:lnTo>
                    <a:lnTo>
                      <a:pt x="372" y="239"/>
                    </a:lnTo>
                    <a:lnTo>
                      <a:pt x="364" y="222"/>
                    </a:lnTo>
                    <a:lnTo>
                      <a:pt x="354" y="228"/>
                    </a:lnTo>
                    <a:lnTo>
                      <a:pt x="355" y="246"/>
                    </a:lnTo>
                    <a:lnTo>
                      <a:pt x="344" y="222"/>
                    </a:lnTo>
                    <a:lnTo>
                      <a:pt x="345" y="164"/>
                    </a:lnTo>
                    <a:lnTo>
                      <a:pt x="325" y="130"/>
                    </a:lnTo>
                    <a:lnTo>
                      <a:pt x="272" y="102"/>
                    </a:lnTo>
                    <a:lnTo>
                      <a:pt x="246" y="70"/>
                    </a:lnTo>
                    <a:lnTo>
                      <a:pt x="216" y="67"/>
                    </a:lnTo>
                    <a:lnTo>
                      <a:pt x="204" y="87"/>
                    </a:lnTo>
                    <a:lnTo>
                      <a:pt x="161" y="101"/>
                    </a:lnTo>
                    <a:lnTo>
                      <a:pt x="135" y="87"/>
                    </a:lnTo>
                    <a:lnTo>
                      <a:pt x="122" y="65"/>
                    </a:lnTo>
                    <a:lnTo>
                      <a:pt x="40" y="84"/>
                    </a:lnTo>
                    <a:lnTo>
                      <a:pt x="23" y="69"/>
                    </a:lnTo>
                    <a:lnTo>
                      <a:pt x="4" y="85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4" name="Freeform 23"/>
              <p:cNvSpPr>
                <a:spLocks/>
              </p:cNvSpPr>
              <p:nvPr/>
            </p:nvSpPr>
            <p:spPr bwMode="auto">
              <a:xfrm>
                <a:off x="3957" y="2012"/>
                <a:ext cx="278" cy="288"/>
              </a:xfrm>
              <a:custGeom>
                <a:avLst/>
                <a:gdLst>
                  <a:gd name="T0" fmla="*/ 33 w 256"/>
                  <a:gd name="T1" fmla="*/ 150 h 288"/>
                  <a:gd name="T2" fmla="*/ 9 w 256"/>
                  <a:gd name="T3" fmla="*/ 144 h 288"/>
                  <a:gd name="T4" fmla="*/ 0 w 256"/>
                  <a:gd name="T5" fmla="*/ 190 h 288"/>
                  <a:gd name="T6" fmla="*/ 9 w 256"/>
                  <a:gd name="T7" fmla="*/ 239 h 288"/>
                  <a:gd name="T8" fmla="*/ 55 w 256"/>
                  <a:gd name="T9" fmla="*/ 271 h 288"/>
                  <a:gd name="T10" fmla="*/ 66 w 256"/>
                  <a:gd name="T11" fmla="*/ 288 h 288"/>
                  <a:gd name="T12" fmla="*/ 127 w 256"/>
                  <a:gd name="T13" fmla="*/ 271 h 288"/>
                  <a:gd name="T14" fmla="*/ 198 w 256"/>
                  <a:gd name="T15" fmla="*/ 233 h 288"/>
                  <a:gd name="T16" fmla="*/ 219 w 256"/>
                  <a:gd name="T17" fmla="*/ 148 h 288"/>
                  <a:gd name="T18" fmla="*/ 265 w 256"/>
                  <a:gd name="T19" fmla="*/ 126 h 288"/>
                  <a:gd name="T20" fmla="*/ 291 w 256"/>
                  <a:gd name="T21" fmla="*/ 74 h 288"/>
                  <a:gd name="T22" fmla="*/ 328 w 256"/>
                  <a:gd name="T23" fmla="*/ 60 h 288"/>
                  <a:gd name="T24" fmla="*/ 279 w 256"/>
                  <a:gd name="T25" fmla="*/ 53 h 288"/>
                  <a:gd name="T26" fmla="*/ 197 w 256"/>
                  <a:gd name="T27" fmla="*/ 90 h 288"/>
                  <a:gd name="T28" fmla="*/ 184 w 256"/>
                  <a:gd name="T29" fmla="*/ 54 h 288"/>
                  <a:gd name="T30" fmla="*/ 113 w 256"/>
                  <a:gd name="T31" fmla="*/ 57 h 288"/>
                  <a:gd name="T32" fmla="*/ 96 w 256"/>
                  <a:gd name="T33" fmla="*/ 0 h 288"/>
                  <a:gd name="T34" fmla="*/ 78 w 256"/>
                  <a:gd name="T35" fmla="*/ 15 h 288"/>
                  <a:gd name="T36" fmla="*/ 84 w 256"/>
                  <a:gd name="T37" fmla="*/ 97 h 288"/>
                  <a:gd name="T38" fmla="*/ 51 w 256"/>
                  <a:gd name="T39" fmla="*/ 104 h 288"/>
                  <a:gd name="T40" fmla="*/ 33 w 256"/>
                  <a:gd name="T41" fmla="*/ 150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288"/>
                  <a:gd name="T65" fmla="*/ 256 w 256"/>
                  <a:gd name="T66" fmla="*/ 288 h 2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288">
                    <a:moveTo>
                      <a:pt x="26" y="150"/>
                    </a:moveTo>
                    <a:lnTo>
                      <a:pt x="6" y="144"/>
                    </a:lnTo>
                    <a:lnTo>
                      <a:pt x="0" y="190"/>
                    </a:lnTo>
                    <a:lnTo>
                      <a:pt x="6" y="239"/>
                    </a:lnTo>
                    <a:lnTo>
                      <a:pt x="43" y="271"/>
                    </a:lnTo>
                    <a:lnTo>
                      <a:pt x="52" y="288"/>
                    </a:lnTo>
                    <a:lnTo>
                      <a:pt x="99" y="271"/>
                    </a:lnTo>
                    <a:lnTo>
                      <a:pt x="155" y="233"/>
                    </a:lnTo>
                    <a:lnTo>
                      <a:pt x="171" y="148"/>
                    </a:lnTo>
                    <a:lnTo>
                      <a:pt x="207" y="126"/>
                    </a:lnTo>
                    <a:lnTo>
                      <a:pt x="227" y="74"/>
                    </a:lnTo>
                    <a:lnTo>
                      <a:pt x="256" y="60"/>
                    </a:lnTo>
                    <a:lnTo>
                      <a:pt x="218" y="53"/>
                    </a:lnTo>
                    <a:lnTo>
                      <a:pt x="154" y="90"/>
                    </a:lnTo>
                    <a:lnTo>
                      <a:pt x="144" y="54"/>
                    </a:lnTo>
                    <a:lnTo>
                      <a:pt x="88" y="57"/>
                    </a:lnTo>
                    <a:lnTo>
                      <a:pt x="75" y="0"/>
                    </a:lnTo>
                    <a:lnTo>
                      <a:pt x="61" y="15"/>
                    </a:lnTo>
                    <a:lnTo>
                      <a:pt x="65" y="97"/>
                    </a:lnTo>
                    <a:lnTo>
                      <a:pt x="40" y="104"/>
                    </a:lnTo>
                    <a:lnTo>
                      <a:pt x="26" y="15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5" name="Freeform 24"/>
              <p:cNvSpPr>
                <a:spLocks/>
              </p:cNvSpPr>
              <p:nvPr/>
            </p:nvSpPr>
            <p:spPr bwMode="auto">
              <a:xfrm>
                <a:off x="4375" y="1532"/>
                <a:ext cx="109" cy="202"/>
              </a:xfrm>
              <a:custGeom>
                <a:avLst/>
                <a:gdLst>
                  <a:gd name="T0" fmla="*/ 0 w 101"/>
                  <a:gd name="T1" fmla="*/ 21 h 202"/>
                  <a:gd name="T2" fmla="*/ 93 w 101"/>
                  <a:gd name="T3" fmla="*/ 0 h 202"/>
                  <a:gd name="T4" fmla="*/ 127 w 101"/>
                  <a:gd name="T5" fmla="*/ 55 h 202"/>
                  <a:gd name="T6" fmla="*/ 109 w 101"/>
                  <a:gd name="T7" fmla="*/ 70 h 202"/>
                  <a:gd name="T8" fmla="*/ 117 w 101"/>
                  <a:gd name="T9" fmla="*/ 192 h 202"/>
                  <a:gd name="T10" fmla="*/ 63 w 101"/>
                  <a:gd name="T11" fmla="*/ 202 h 202"/>
                  <a:gd name="T12" fmla="*/ 36 w 101"/>
                  <a:gd name="T13" fmla="*/ 152 h 202"/>
                  <a:gd name="T14" fmla="*/ 35 w 101"/>
                  <a:gd name="T15" fmla="*/ 92 h 202"/>
                  <a:gd name="T16" fmla="*/ 12 w 101"/>
                  <a:gd name="T17" fmla="*/ 74 h 202"/>
                  <a:gd name="T18" fmla="*/ 0 w 101"/>
                  <a:gd name="T19" fmla="*/ 21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202"/>
                  <a:gd name="T32" fmla="*/ 101 w 101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202">
                    <a:moveTo>
                      <a:pt x="0" y="21"/>
                    </a:moveTo>
                    <a:lnTo>
                      <a:pt x="74" y="0"/>
                    </a:lnTo>
                    <a:lnTo>
                      <a:pt x="101" y="55"/>
                    </a:lnTo>
                    <a:lnTo>
                      <a:pt x="87" y="70"/>
                    </a:lnTo>
                    <a:lnTo>
                      <a:pt x="93" y="192"/>
                    </a:lnTo>
                    <a:lnTo>
                      <a:pt x="50" y="202"/>
                    </a:lnTo>
                    <a:lnTo>
                      <a:pt x="29" y="152"/>
                    </a:lnTo>
                    <a:lnTo>
                      <a:pt x="28" y="92"/>
                    </a:lnTo>
                    <a:lnTo>
                      <a:pt x="9" y="7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6" name="Freeform 25"/>
              <p:cNvSpPr>
                <a:spLocks/>
              </p:cNvSpPr>
              <p:nvPr/>
            </p:nvSpPr>
            <p:spPr bwMode="auto">
              <a:xfrm>
                <a:off x="4427" y="1690"/>
                <a:ext cx="234" cy="106"/>
              </a:xfrm>
              <a:custGeom>
                <a:avLst/>
                <a:gdLst>
                  <a:gd name="T0" fmla="*/ 0 w 216"/>
                  <a:gd name="T1" fmla="*/ 42 h 106"/>
                  <a:gd name="T2" fmla="*/ 140 w 216"/>
                  <a:gd name="T3" fmla="*/ 13 h 106"/>
                  <a:gd name="T4" fmla="*/ 156 w 216"/>
                  <a:gd name="T5" fmla="*/ 14 h 106"/>
                  <a:gd name="T6" fmla="*/ 173 w 216"/>
                  <a:gd name="T7" fmla="*/ 0 h 106"/>
                  <a:gd name="T8" fmla="*/ 187 w 216"/>
                  <a:gd name="T9" fmla="*/ 7 h 106"/>
                  <a:gd name="T10" fmla="*/ 170 w 216"/>
                  <a:gd name="T11" fmla="*/ 37 h 106"/>
                  <a:gd name="T12" fmla="*/ 199 w 216"/>
                  <a:gd name="T13" fmla="*/ 35 h 106"/>
                  <a:gd name="T14" fmla="*/ 216 w 216"/>
                  <a:gd name="T15" fmla="*/ 59 h 106"/>
                  <a:gd name="T16" fmla="*/ 237 w 216"/>
                  <a:gd name="T17" fmla="*/ 61 h 106"/>
                  <a:gd name="T18" fmla="*/ 250 w 216"/>
                  <a:gd name="T19" fmla="*/ 57 h 106"/>
                  <a:gd name="T20" fmla="*/ 250 w 216"/>
                  <a:gd name="T21" fmla="*/ 44 h 106"/>
                  <a:gd name="T22" fmla="*/ 226 w 216"/>
                  <a:gd name="T23" fmla="*/ 28 h 106"/>
                  <a:gd name="T24" fmla="*/ 244 w 216"/>
                  <a:gd name="T25" fmla="*/ 27 h 106"/>
                  <a:gd name="T26" fmla="*/ 274 w 216"/>
                  <a:gd name="T27" fmla="*/ 62 h 106"/>
                  <a:gd name="T28" fmla="*/ 245 w 216"/>
                  <a:gd name="T29" fmla="*/ 83 h 106"/>
                  <a:gd name="T30" fmla="*/ 212 w 216"/>
                  <a:gd name="T31" fmla="*/ 73 h 106"/>
                  <a:gd name="T32" fmla="*/ 193 w 216"/>
                  <a:gd name="T33" fmla="*/ 98 h 106"/>
                  <a:gd name="T34" fmla="*/ 151 w 216"/>
                  <a:gd name="T35" fmla="*/ 73 h 106"/>
                  <a:gd name="T36" fmla="*/ 12 w 216"/>
                  <a:gd name="T37" fmla="*/ 106 h 106"/>
                  <a:gd name="T38" fmla="*/ 0 w 216"/>
                  <a:gd name="T39" fmla="*/ 42 h 1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"/>
                  <a:gd name="T61" fmla="*/ 0 h 106"/>
                  <a:gd name="T62" fmla="*/ 216 w 216"/>
                  <a:gd name="T63" fmla="*/ 106 h 1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" h="106">
                    <a:moveTo>
                      <a:pt x="0" y="42"/>
                    </a:moveTo>
                    <a:lnTo>
                      <a:pt x="110" y="13"/>
                    </a:lnTo>
                    <a:lnTo>
                      <a:pt x="123" y="14"/>
                    </a:lnTo>
                    <a:lnTo>
                      <a:pt x="137" y="0"/>
                    </a:lnTo>
                    <a:lnTo>
                      <a:pt x="148" y="7"/>
                    </a:lnTo>
                    <a:lnTo>
                      <a:pt x="134" y="37"/>
                    </a:lnTo>
                    <a:lnTo>
                      <a:pt x="157" y="35"/>
                    </a:lnTo>
                    <a:lnTo>
                      <a:pt x="170" y="59"/>
                    </a:lnTo>
                    <a:lnTo>
                      <a:pt x="186" y="61"/>
                    </a:lnTo>
                    <a:lnTo>
                      <a:pt x="197" y="57"/>
                    </a:lnTo>
                    <a:lnTo>
                      <a:pt x="197" y="44"/>
                    </a:lnTo>
                    <a:lnTo>
                      <a:pt x="178" y="28"/>
                    </a:lnTo>
                    <a:lnTo>
                      <a:pt x="192" y="27"/>
                    </a:lnTo>
                    <a:lnTo>
                      <a:pt x="216" y="62"/>
                    </a:lnTo>
                    <a:lnTo>
                      <a:pt x="193" y="83"/>
                    </a:lnTo>
                    <a:lnTo>
                      <a:pt x="167" y="73"/>
                    </a:lnTo>
                    <a:lnTo>
                      <a:pt x="151" y="98"/>
                    </a:lnTo>
                    <a:lnTo>
                      <a:pt x="118" y="73"/>
                    </a:lnTo>
                    <a:lnTo>
                      <a:pt x="9" y="10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47" name="Freeform 26"/>
              <p:cNvSpPr>
                <a:spLocks/>
              </p:cNvSpPr>
              <p:nvPr/>
            </p:nvSpPr>
            <p:spPr bwMode="auto">
              <a:xfrm>
                <a:off x="4454" y="1493"/>
                <a:ext cx="129" cy="228"/>
              </a:xfrm>
              <a:custGeom>
                <a:avLst/>
                <a:gdLst>
                  <a:gd name="T0" fmla="*/ 31 w 119"/>
                  <a:gd name="T1" fmla="*/ 0 h 228"/>
                  <a:gd name="T2" fmla="*/ 0 w 119"/>
                  <a:gd name="T3" fmla="*/ 40 h 228"/>
                  <a:gd name="T4" fmla="*/ 34 w 119"/>
                  <a:gd name="T5" fmla="*/ 93 h 228"/>
                  <a:gd name="T6" fmla="*/ 14 w 119"/>
                  <a:gd name="T7" fmla="*/ 107 h 228"/>
                  <a:gd name="T8" fmla="*/ 22 w 119"/>
                  <a:gd name="T9" fmla="*/ 228 h 228"/>
                  <a:gd name="T10" fmla="*/ 107 w 119"/>
                  <a:gd name="T11" fmla="*/ 211 h 228"/>
                  <a:gd name="T12" fmla="*/ 130 w 119"/>
                  <a:gd name="T13" fmla="*/ 211 h 228"/>
                  <a:gd name="T14" fmla="*/ 142 w 119"/>
                  <a:gd name="T15" fmla="*/ 198 h 228"/>
                  <a:gd name="T16" fmla="*/ 142 w 119"/>
                  <a:gd name="T17" fmla="*/ 176 h 228"/>
                  <a:gd name="T18" fmla="*/ 152 w 119"/>
                  <a:gd name="T19" fmla="*/ 161 h 228"/>
                  <a:gd name="T20" fmla="*/ 104 w 119"/>
                  <a:gd name="T21" fmla="*/ 144 h 228"/>
                  <a:gd name="T22" fmla="*/ 43 w 119"/>
                  <a:gd name="T23" fmla="*/ 11 h 228"/>
                  <a:gd name="T24" fmla="*/ 31 w 119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228"/>
                  <a:gd name="T41" fmla="*/ 119 w 119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228">
                    <a:moveTo>
                      <a:pt x="25" y="0"/>
                    </a:moveTo>
                    <a:lnTo>
                      <a:pt x="0" y="40"/>
                    </a:lnTo>
                    <a:lnTo>
                      <a:pt x="27" y="93"/>
                    </a:lnTo>
                    <a:lnTo>
                      <a:pt x="11" y="107"/>
                    </a:lnTo>
                    <a:lnTo>
                      <a:pt x="17" y="228"/>
                    </a:lnTo>
                    <a:lnTo>
                      <a:pt x="84" y="211"/>
                    </a:lnTo>
                    <a:lnTo>
                      <a:pt x="102" y="211"/>
                    </a:lnTo>
                    <a:lnTo>
                      <a:pt x="112" y="198"/>
                    </a:lnTo>
                    <a:lnTo>
                      <a:pt x="112" y="176"/>
                    </a:lnTo>
                    <a:lnTo>
                      <a:pt x="119" y="161"/>
                    </a:lnTo>
                    <a:lnTo>
                      <a:pt x="82" y="144"/>
                    </a:lnTo>
                    <a:lnTo>
                      <a:pt x="34" y="1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583" y="1443"/>
                <a:ext cx="2991" cy="1404"/>
                <a:chOff x="1657" y="1277"/>
                <a:chExt cx="2764" cy="1404"/>
              </a:xfrm>
              <a:grpFill/>
            </p:grpSpPr>
            <p:sp>
              <p:nvSpPr>
                <p:cNvPr id="161" name="Freeform 28"/>
                <p:cNvSpPr>
                  <a:spLocks/>
                </p:cNvSpPr>
                <p:nvPr/>
              </p:nvSpPr>
              <p:spPr bwMode="auto">
                <a:xfrm>
                  <a:off x="1657" y="1722"/>
                  <a:ext cx="388" cy="629"/>
                </a:xfrm>
                <a:custGeom>
                  <a:avLst/>
                  <a:gdLst>
                    <a:gd name="T0" fmla="*/ 50 w 388"/>
                    <a:gd name="T1" fmla="*/ 0 h 629"/>
                    <a:gd name="T2" fmla="*/ 0 w 388"/>
                    <a:gd name="T3" fmla="*/ 250 h 629"/>
                    <a:gd name="T4" fmla="*/ 264 w 388"/>
                    <a:gd name="T5" fmla="*/ 629 h 629"/>
                    <a:gd name="T6" fmla="*/ 281 w 388"/>
                    <a:gd name="T7" fmla="*/ 613 h 629"/>
                    <a:gd name="T8" fmla="*/ 279 w 388"/>
                    <a:gd name="T9" fmla="*/ 538 h 629"/>
                    <a:gd name="T10" fmla="*/ 312 w 388"/>
                    <a:gd name="T11" fmla="*/ 544 h 629"/>
                    <a:gd name="T12" fmla="*/ 346 w 388"/>
                    <a:gd name="T13" fmla="*/ 313 h 629"/>
                    <a:gd name="T14" fmla="*/ 369 w 388"/>
                    <a:gd name="T15" fmla="*/ 157 h 629"/>
                    <a:gd name="T16" fmla="*/ 376 w 388"/>
                    <a:gd name="T17" fmla="*/ 110 h 629"/>
                    <a:gd name="T18" fmla="*/ 388 w 388"/>
                    <a:gd name="T19" fmla="*/ 67 h 629"/>
                    <a:gd name="T20" fmla="*/ 214 w 388"/>
                    <a:gd name="T21" fmla="*/ 38 h 629"/>
                    <a:gd name="T22" fmla="*/ 50 w 388"/>
                    <a:gd name="T23" fmla="*/ 0 h 6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8"/>
                    <a:gd name="T37" fmla="*/ 0 h 629"/>
                    <a:gd name="T38" fmla="*/ 388 w 388"/>
                    <a:gd name="T39" fmla="*/ 629 h 6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8" h="629">
                      <a:moveTo>
                        <a:pt x="50" y="0"/>
                      </a:moveTo>
                      <a:lnTo>
                        <a:pt x="0" y="250"/>
                      </a:lnTo>
                      <a:lnTo>
                        <a:pt x="264" y="629"/>
                      </a:lnTo>
                      <a:lnTo>
                        <a:pt x="281" y="613"/>
                      </a:lnTo>
                      <a:lnTo>
                        <a:pt x="279" y="538"/>
                      </a:lnTo>
                      <a:lnTo>
                        <a:pt x="312" y="544"/>
                      </a:lnTo>
                      <a:lnTo>
                        <a:pt x="346" y="313"/>
                      </a:lnTo>
                      <a:lnTo>
                        <a:pt x="369" y="157"/>
                      </a:lnTo>
                      <a:lnTo>
                        <a:pt x="376" y="110"/>
                      </a:lnTo>
                      <a:lnTo>
                        <a:pt x="388" y="67"/>
                      </a:lnTo>
                      <a:lnTo>
                        <a:pt x="214" y="38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2" name="Freeform 29"/>
                <p:cNvSpPr>
                  <a:spLocks/>
                </p:cNvSpPr>
                <p:nvPr/>
              </p:nvSpPr>
              <p:spPr bwMode="auto">
                <a:xfrm>
                  <a:off x="1978" y="1791"/>
                  <a:ext cx="324" cy="449"/>
                </a:xfrm>
                <a:custGeom>
                  <a:avLst/>
                  <a:gdLst>
                    <a:gd name="T0" fmla="*/ 60 w 324"/>
                    <a:gd name="T1" fmla="*/ 0 h 449"/>
                    <a:gd name="T2" fmla="*/ 219 w 324"/>
                    <a:gd name="T3" fmla="*/ 23 h 449"/>
                    <a:gd name="T4" fmla="*/ 208 w 324"/>
                    <a:gd name="T5" fmla="*/ 109 h 449"/>
                    <a:gd name="T6" fmla="*/ 324 w 324"/>
                    <a:gd name="T7" fmla="*/ 121 h 449"/>
                    <a:gd name="T8" fmla="*/ 292 w 324"/>
                    <a:gd name="T9" fmla="*/ 449 h 449"/>
                    <a:gd name="T10" fmla="*/ 0 w 324"/>
                    <a:gd name="T11" fmla="*/ 415 h 449"/>
                    <a:gd name="T12" fmla="*/ 30 w 324"/>
                    <a:gd name="T13" fmla="*/ 205 h 449"/>
                    <a:gd name="T14" fmla="*/ 60 w 324"/>
                    <a:gd name="T15" fmla="*/ 0 h 4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4"/>
                    <a:gd name="T25" fmla="*/ 0 h 449"/>
                    <a:gd name="T26" fmla="*/ 324 w 324"/>
                    <a:gd name="T27" fmla="*/ 449 h 4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4" h="449">
                      <a:moveTo>
                        <a:pt x="60" y="0"/>
                      </a:moveTo>
                      <a:lnTo>
                        <a:pt x="219" y="23"/>
                      </a:lnTo>
                      <a:lnTo>
                        <a:pt x="208" y="109"/>
                      </a:lnTo>
                      <a:lnTo>
                        <a:pt x="324" y="121"/>
                      </a:lnTo>
                      <a:lnTo>
                        <a:pt x="292" y="449"/>
                      </a:lnTo>
                      <a:lnTo>
                        <a:pt x="0" y="415"/>
                      </a:lnTo>
                      <a:lnTo>
                        <a:pt x="30" y="20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3" name="Freeform 30"/>
                <p:cNvSpPr>
                  <a:spLocks/>
                </p:cNvSpPr>
                <p:nvPr/>
              </p:nvSpPr>
              <p:spPr bwMode="auto">
                <a:xfrm>
                  <a:off x="2183" y="1571"/>
                  <a:ext cx="415" cy="365"/>
                </a:xfrm>
                <a:custGeom>
                  <a:avLst/>
                  <a:gdLst>
                    <a:gd name="T0" fmla="*/ 40 w 415"/>
                    <a:gd name="T1" fmla="*/ 0 h 365"/>
                    <a:gd name="T2" fmla="*/ 25 w 415"/>
                    <a:gd name="T3" fmla="*/ 136 h 365"/>
                    <a:gd name="T4" fmla="*/ 0 w 415"/>
                    <a:gd name="T5" fmla="*/ 331 h 365"/>
                    <a:gd name="T6" fmla="*/ 120 w 415"/>
                    <a:gd name="T7" fmla="*/ 342 h 365"/>
                    <a:gd name="T8" fmla="*/ 401 w 415"/>
                    <a:gd name="T9" fmla="*/ 365 h 365"/>
                    <a:gd name="T10" fmla="*/ 415 w 415"/>
                    <a:gd name="T11" fmla="*/ 37 h 365"/>
                    <a:gd name="T12" fmla="*/ 40 w 415"/>
                    <a:gd name="T13" fmla="*/ 0 h 3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5"/>
                    <a:gd name="T22" fmla="*/ 0 h 365"/>
                    <a:gd name="T23" fmla="*/ 415 w 415"/>
                    <a:gd name="T24" fmla="*/ 365 h 3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5" h="365">
                      <a:moveTo>
                        <a:pt x="40" y="0"/>
                      </a:moveTo>
                      <a:lnTo>
                        <a:pt x="25" y="136"/>
                      </a:lnTo>
                      <a:lnTo>
                        <a:pt x="0" y="331"/>
                      </a:lnTo>
                      <a:lnTo>
                        <a:pt x="120" y="342"/>
                      </a:lnTo>
                      <a:lnTo>
                        <a:pt x="401" y="365"/>
                      </a:lnTo>
                      <a:lnTo>
                        <a:pt x="415" y="3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4" name="Freeform 31"/>
                <p:cNvSpPr>
                  <a:spLocks/>
                </p:cNvSpPr>
                <p:nvPr/>
              </p:nvSpPr>
              <p:spPr bwMode="auto">
                <a:xfrm>
                  <a:off x="2267" y="1912"/>
                  <a:ext cx="433" cy="347"/>
                </a:xfrm>
                <a:custGeom>
                  <a:avLst/>
                  <a:gdLst>
                    <a:gd name="T0" fmla="*/ 36 w 433"/>
                    <a:gd name="T1" fmla="*/ 0 h 347"/>
                    <a:gd name="T2" fmla="*/ 14 w 433"/>
                    <a:gd name="T3" fmla="*/ 208 h 347"/>
                    <a:gd name="T4" fmla="*/ 0 w 433"/>
                    <a:gd name="T5" fmla="*/ 328 h 347"/>
                    <a:gd name="T6" fmla="*/ 216 w 433"/>
                    <a:gd name="T7" fmla="*/ 339 h 347"/>
                    <a:gd name="T8" fmla="*/ 423 w 433"/>
                    <a:gd name="T9" fmla="*/ 347 h 347"/>
                    <a:gd name="T10" fmla="*/ 430 w 433"/>
                    <a:gd name="T11" fmla="*/ 184 h 347"/>
                    <a:gd name="T12" fmla="*/ 433 w 433"/>
                    <a:gd name="T13" fmla="*/ 26 h 347"/>
                    <a:gd name="T14" fmla="*/ 315 w 433"/>
                    <a:gd name="T15" fmla="*/ 23 h 347"/>
                    <a:gd name="T16" fmla="*/ 36 w 433"/>
                    <a:gd name="T17" fmla="*/ 0 h 3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3"/>
                    <a:gd name="T28" fmla="*/ 0 h 347"/>
                    <a:gd name="T29" fmla="*/ 433 w 433"/>
                    <a:gd name="T30" fmla="*/ 347 h 3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3" h="347">
                      <a:moveTo>
                        <a:pt x="36" y="0"/>
                      </a:moveTo>
                      <a:lnTo>
                        <a:pt x="14" y="208"/>
                      </a:lnTo>
                      <a:lnTo>
                        <a:pt x="0" y="328"/>
                      </a:lnTo>
                      <a:lnTo>
                        <a:pt x="216" y="339"/>
                      </a:lnTo>
                      <a:lnTo>
                        <a:pt x="423" y="347"/>
                      </a:lnTo>
                      <a:lnTo>
                        <a:pt x="430" y="184"/>
                      </a:lnTo>
                      <a:lnTo>
                        <a:pt x="433" y="26"/>
                      </a:lnTo>
                      <a:lnTo>
                        <a:pt x="315" y="2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5" name="Freeform 32"/>
                <p:cNvSpPr>
                  <a:spLocks/>
                </p:cNvSpPr>
                <p:nvPr/>
              </p:nvSpPr>
              <p:spPr bwMode="auto">
                <a:xfrm>
                  <a:off x="1877" y="2203"/>
                  <a:ext cx="393" cy="469"/>
                </a:xfrm>
                <a:custGeom>
                  <a:avLst/>
                  <a:gdLst>
                    <a:gd name="T0" fmla="*/ 100 w 393"/>
                    <a:gd name="T1" fmla="*/ 0 h 469"/>
                    <a:gd name="T2" fmla="*/ 92 w 393"/>
                    <a:gd name="T3" fmla="*/ 61 h 469"/>
                    <a:gd name="T4" fmla="*/ 58 w 393"/>
                    <a:gd name="T5" fmla="*/ 54 h 469"/>
                    <a:gd name="T6" fmla="*/ 61 w 393"/>
                    <a:gd name="T7" fmla="*/ 133 h 469"/>
                    <a:gd name="T8" fmla="*/ 44 w 393"/>
                    <a:gd name="T9" fmla="*/ 148 h 469"/>
                    <a:gd name="T10" fmla="*/ 68 w 393"/>
                    <a:gd name="T11" fmla="*/ 197 h 469"/>
                    <a:gd name="T12" fmla="*/ 44 w 393"/>
                    <a:gd name="T13" fmla="*/ 218 h 469"/>
                    <a:gd name="T14" fmla="*/ 31 w 393"/>
                    <a:gd name="T15" fmla="*/ 253 h 469"/>
                    <a:gd name="T16" fmla="*/ 12 w 393"/>
                    <a:gd name="T17" fmla="*/ 287 h 469"/>
                    <a:gd name="T18" fmla="*/ 26 w 393"/>
                    <a:gd name="T19" fmla="*/ 307 h 469"/>
                    <a:gd name="T20" fmla="*/ 3 w 393"/>
                    <a:gd name="T21" fmla="*/ 315 h 469"/>
                    <a:gd name="T22" fmla="*/ 0 w 393"/>
                    <a:gd name="T23" fmla="*/ 347 h 469"/>
                    <a:gd name="T24" fmla="*/ 221 w 393"/>
                    <a:gd name="T25" fmla="*/ 467 h 469"/>
                    <a:gd name="T26" fmla="*/ 346 w 393"/>
                    <a:gd name="T27" fmla="*/ 469 h 469"/>
                    <a:gd name="T28" fmla="*/ 393 w 393"/>
                    <a:gd name="T29" fmla="*/ 37 h 469"/>
                    <a:gd name="T30" fmla="*/ 100 w 393"/>
                    <a:gd name="T31" fmla="*/ 0 h 4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3"/>
                    <a:gd name="T49" fmla="*/ 0 h 469"/>
                    <a:gd name="T50" fmla="*/ 393 w 393"/>
                    <a:gd name="T51" fmla="*/ 469 h 4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3" h="469">
                      <a:moveTo>
                        <a:pt x="100" y="0"/>
                      </a:moveTo>
                      <a:lnTo>
                        <a:pt x="92" y="61"/>
                      </a:lnTo>
                      <a:lnTo>
                        <a:pt x="58" y="54"/>
                      </a:lnTo>
                      <a:lnTo>
                        <a:pt x="61" y="133"/>
                      </a:lnTo>
                      <a:lnTo>
                        <a:pt x="44" y="148"/>
                      </a:lnTo>
                      <a:lnTo>
                        <a:pt x="68" y="197"/>
                      </a:lnTo>
                      <a:lnTo>
                        <a:pt x="44" y="218"/>
                      </a:lnTo>
                      <a:lnTo>
                        <a:pt x="31" y="253"/>
                      </a:lnTo>
                      <a:lnTo>
                        <a:pt x="12" y="287"/>
                      </a:lnTo>
                      <a:lnTo>
                        <a:pt x="26" y="307"/>
                      </a:lnTo>
                      <a:lnTo>
                        <a:pt x="3" y="315"/>
                      </a:lnTo>
                      <a:lnTo>
                        <a:pt x="0" y="347"/>
                      </a:lnTo>
                      <a:lnTo>
                        <a:pt x="221" y="467"/>
                      </a:lnTo>
                      <a:lnTo>
                        <a:pt x="346" y="469"/>
                      </a:lnTo>
                      <a:lnTo>
                        <a:pt x="393" y="3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6" name="Freeform 33"/>
                <p:cNvSpPr>
                  <a:spLocks/>
                </p:cNvSpPr>
                <p:nvPr/>
              </p:nvSpPr>
              <p:spPr bwMode="auto">
                <a:xfrm>
                  <a:off x="2220" y="2236"/>
                  <a:ext cx="417" cy="445"/>
                </a:xfrm>
                <a:custGeom>
                  <a:avLst/>
                  <a:gdLst>
                    <a:gd name="T0" fmla="*/ 50 w 417"/>
                    <a:gd name="T1" fmla="*/ 0 h 445"/>
                    <a:gd name="T2" fmla="*/ 417 w 417"/>
                    <a:gd name="T3" fmla="*/ 18 h 445"/>
                    <a:gd name="T4" fmla="*/ 399 w 417"/>
                    <a:gd name="T5" fmla="*/ 411 h 445"/>
                    <a:gd name="T6" fmla="*/ 280 w 417"/>
                    <a:gd name="T7" fmla="*/ 403 h 445"/>
                    <a:gd name="T8" fmla="*/ 168 w 417"/>
                    <a:gd name="T9" fmla="*/ 400 h 445"/>
                    <a:gd name="T10" fmla="*/ 168 w 417"/>
                    <a:gd name="T11" fmla="*/ 415 h 445"/>
                    <a:gd name="T12" fmla="*/ 75 w 417"/>
                    <a:gd name="T13" fmla="*/ 415 h 445"/>
                    <a:gd name="T14" fmla="*/ 70 w 417"/>
                    <a:gd name="T15" fmla="*/ 445 h 445"/>
                    <a:gd name="T16" fmla="*/ 0 w 417"/>
                    <a:gd name="T17" fmla="*/ 435 h 445"/>
                    <a:gd name="T18" fmla="*/ 39 w 417"/>
                    <a:gd name="T19" fmla="*/ 102 h 445"/>
                    <a:gd name="T20" fmla="*/ 50 w 417"/>
                    <a:gd name="T21" fmla="*/ 0 h 4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7"/>
                    <a:gd name="T34" fmla="*/ 0 h 445"/>
                    <a:gd name="T35" fmla="*/ 417 w 417"/>
                    <a:gd name="T36" fmla="*/ 445 h 4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7" h="445">
                      <a:moveTo>
                        <a:pt x="50" y="0"/>
                      </a:moveTo>
                      <a:lnTo>
                        <a:pt x="417" y="18"/>
                      </a:lnTo>
                      <a:lnTo>
                        <a:pt x="399" y="411"/>
                      </a:lnTo>
                      <a:lnTo>
                        <a:pt x="280" y="403"/>
                      </a:lnTo>
                      <a:lnTo>
                        <a:pt x="168" y="400"/>
                      </a:lnTo>
                      <a:lnTo>
                        <a:pt x="168" y="415"/>
                      </a:lnTo>
                      <a:lnTo>
                        <a:pt x="75" y="415"/>
                      </a:lnTo>
                      <a:lnTo>
                        <a:pt x="70" y="445"/>
                      </a:lnTo>
                      <a:lnTo>
                        <a:pt x="0" y="435"/>
                      </a:lnTo>
                      <a:lnTo>
                        <a:pt x="39" y="10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7" name="Freeform 34"/>
                <p:cNvSpPr>
                  <a:spLocks/>
                </p:cNvSpPr>
                <p:nvPr/>
              </p:nvSpPr>
              <p:spPr bwMode="auto">
                <a:xfrm>
                  <a:off x="2599" y="1277"/>
                  <a:ext cx="407" cy="256"/>
                </a:xfrm>
                <a:custGeom>
                  <a:avLst/>
                  <a:gdLst>
                    <a:gd name="T0" fmla="*/ 1 w 407"/>
                    <a:gd name="T1" fmla="*/ 0 h 256"/>
                    <a:gd name="T2" fmla="*/ 342 w 407"/>
                    <a:gd name="T3" fmla="*/ 8 h 256"/>
                    <a:gd name="T4" fmla="*/ 367 w 407"/>
                    <a:gd name="T5" fmla="*/ 83 h 256"/>
                    <a:gd name="T6" fmla="*/ 391 w 407"/>
                    <a:gd name="T7" fmla="*/ 141 h 256"/>
                    <a:gd name="T8" fmla="*/ 407 w 407"/>
                    <a:gd name="T9" fmla="*/ 235 h 256"/>
                    <a:gd name="T10" fmla="*/ 397 w 407"/>
                    <a:gd name="T11" fmla="*/ 256 h 256"/>
                    <a:gd name="T12" fmla="*/ 272 w 407"/>
                    <a:gd name="T13" fmla="*/ 253 h 256"/>
                    <a:gd name="T14" fmla="*/ 0 w 407"/>
                    <a:gd name="T15" fmla="*/ 248 h 256"/>
                    <a:gd name="T16" fmla="*/ 1 w 407"/>
                    <a:gd name="T17" fmla="*/ 0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256"/>
                    <a:gd name="T29" fmla="*/ 407 w 407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256">
                      <a:moveTo>
                        <a:pt x="1" y="0"/>
                      </a:moveTo>
                      <a:lnTo>
                        <a:pt x="342" y="8"/>
                      </a:lnTo>
                      <a:lnTo>
                        <a:pt x="367" y="83"/>
                      </a:lnTo>
                      <a:lnTo>
                        <a:pt x="391" y="141"/>
                      </a:lnTo>
                      <a:lnTo>
                        <a:pt x="407" y="235"/>
                      </a:lnTo>
                      <a:lnTo>
                        <a:pt x="397" y="256"/>
                      </a:lnTo>
                      <a:lnTo>
                        <a:pt x="272" y="253"/>
                      </a:lnTo>
                      <a:lnTo>
                        <a:pt x="0" y="24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8" name="Freeform 35"/>
                <p:cNvSpPr>
                  <a:spLocks/>
                </p:cNvSpPr>
                <p:nvPr/>
              </p:nvSpPr>
              <p:spPr bwMode="auto">
                <a:xfrm>
                  <a:off x="2588" y="1524"/>
                  <a:ext cx="428" cy="300"/>
                </a:xfrm>
                <a:custGeom>
                  <a:avLst/>
                  <a:gdLst>
                    <a:gd name="T0" fmla="*/ 8 w 428"/>
                    <a:gd name="T1" fmla="*/ 0 h 300"/>
                    <a:gd name="T2" fmla="*/ 7 w 428"/>
                    <a:gd name="T3" fmla="*/ 116 h 300"/>
                    <a:gd name="T4" fmla="*/ 0 w 428"/>
                    <a:gd name="T5" fmla="*/ 252 h 300"/>
                    <a:gd name="T6" fmla="*/ 311 w 428"/>
                    <a:gd name="T7" fmla="*/ 257 h 300"/>
                    <a:gd name="T8" fmla="*/ 344 w 428"/>
                    <a:gd name="T9" fmla="*/ 276 h 300"/>
                    <a:gd name="T10" fmla="*/ 367 w 428"/>
                    <a:gd name="T11" fmla="*/ 250 h 300"/>
                    <a:gd name="T12" fmla="*/ 428 w 428"/>
                    <a:gd name="T13" fmla="*/ 300 h 300"/>
                    <a:gd name="T14" fmla="*/ 419 w 428"/>
                    <a:gd name="T15" fmla="*/ 248 h 300"/>
                    <a:gd name="T16" fmla="*/ 425 w 428"/>
                    <a:gd name="T17" fmla="*/ 208 h 300"/>
                    <a:gd name="T18" fmla="*/ 428 w 428"/>
                    <a:gd name="T19" fmla="*/ 71 h 300"/>
                    <a:gd name="T20" fmla="*/ 401 w 428"/>
                    <a:gd name="T21" fmla="*/ 42 h 300"/>
                    <a:gd name="T22" fmla="*/ 412 w 428"/>
                    <a:gd name="T23" fmla="*/ 4 h 300"/>
                    <a:gd name="T24" fmla="*/ 208 w 428"/>
                    <a:gd name="T25" fmla="*/ 3 h 300"/>
                    <a:gd name="T26" fmla="*/ 8 w 428"/>
                    <a:gd name="T27" fmla="*/ 0 h 3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8"/>
                    <a:gd name="T43" fmla="*/ 0 h 300"/>
                    <a:gd name="T44" fmla="*/ 428 w 428"/>
                    <a:gd name="T45" fmla="*/ 300 h 3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8" h="300">
                      <a:moveTo>
                        <a:pt x="8" y="0"/>
                      </a:moveTo>
                      <a:lnTo>
                        <a:pt x="7" y="116"/>
                      </a:lnTo>
                      <a:lnTo>
                        <a:pt x="0" y="252"/>
                      </a:lnTo>
                      <a:lnTo>
                        <a:pt x="311" y="257"/>
                      </a:lnTo>
                      <a:lnTo>
                        <a:pt x="344" y="276"/>
                      </a:lnTo>
                      <a:lnTo>
                        <a:pt x="367" y="250"/>
                      </a:lnTo>
                      <a:lnTo>
                        <a:pt x="428" y="300"/>
                      </a:lnTo>
                      <a:lnTo>
                        <a:pt x="419" y="248"/>
                      </a:lnTo>
                      <a:lnTo>
                        <a:pt x="425" y="208"/>
                      </a:lnTo>
                      <a:lnTo>
                        <a:pt x="428" y="71"/>
                      </a:lnTo>
                      <a:lnTo>
                        <a:pt x="401" y="42"/>
                      </a:lnTo>
                      <a:lnTo>
                        <a:pt x="412" y="4"/>
                      </a:lnTo>
                      <a:lnTo>
                        <a:pt x="208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69" name="Freeform 36"/>
                <p:cNvSpPr>
                  <a:spLocks/>
                </p:cNvSpPr>
                <p:nvPr/>
              </p:nvSpPr>
              <p:spPr bwMode="auto">
                <a:xfrm>
                  <a:off x="2582" y="1773"/>
                  <a:ext cx="510" cy="247"/>
                </a:xfrm>
                <a:custGeom>
                  <a:avLst/>
                  <a:gdLst>
                    <a:gd name="T0" fmla="*/ 5 w 510"/>
                    <a:gd name="T1" fmla="*/ 0 h 247"/>
                    <a:gd name="T2" fmla="*/ 0 w 510"/>
                    <a:gd name="T3" fmla="*/ 163 h 247"/>
                    <a:gd name="T4" fmla="*/ 115 w 510"/>
                    <a:gd name="T5" fmla="*/ 167 h 247"/>
                    <a:gd name="T6" fmla="*/ 114 w 510"/>
                    <a:gd name="T7" fmla="*/ 247 h 247"/>
                    <a:gd name="T8" fmla="*/ 269 w 510"/>
                    <a:gd name="T9" fmla="*/ 245 h 247"/>
                    <a:gd name="T10" fmla="*/ 408 w 510"/>
                    <a:gd name="T11" fmla="*/ 242 h 247"/>
                    <a:gd name="T12" fmla="*/ 510 w 510"/>
                    <a:gd name="T13" fmla="*/ 245 h 247"/>
                    <a:gd name="T14" fmla="*/ 478 w 510"/>
                    <a:gd name="T15" fmla="*/ 175 h 247"/>
                    <a:gd name="T16" fmla="*/ 456 w 510"/>
                    <a:gd name="T17" fmla="*/ 110 h 247"/>
                    <a:gd name="T18" fmla="*/ 432 w 510"/>
                    <a:gd name="T19" fmla="*/ 43 h 247"/>
                    <a:gd name="T20" fmla="*/ 374 w 510"/>
                    <a:gd name="T21" fmla="*/ 1 h 247"/>
                    <a:gd name="T22" fmla="*/ 348 w 510"/>
                    <a:gd name="T23" fmla="*/ 26 h 247"/>
                    <a:gd name="T24" fmla="*/ 316 w 510"/>
                    <a:gd name="T25" fmla="*/ 8 h 247"/>
                    <a:gd name="T26" fmla="*/ 177 w 510"/>
                    <a:gd name="T27" fmla="*/ 3 h 247"/>
                    <a:gd name="T28" fmla="*/ 5 w 510"/>
                    <a:gd name="T29" fmla="*/ 0 h 2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0"/>
                    <a:gd name="T46" fmla="*/ 0 h 247"/>
                    <a:gd name="T47" fmla="*/ 510 w 510"/>
                    <a:gd name="T48" fmla="*/ 247 h 2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0" h="247">
                      <a:moveTo>
                        <a:pt x="5" y="0"/>
                      </a:moveTo>
                      <a:lnTo>
                        <a:pt x="0" y="163"/>
                      </a:lnTo>
                      <a:lnTo>
                        <a:pt x="115" y="167"/>
                      </a:lnTo>
                      <a:lnTo>
                        <a:pt x="114" y="247"/>
                      </a:lnTo>
                      <a:lnTo>
                        <a:pt x="269" y="245"/>
                      </a:lnTo>
                      <a:lnTo>
                        <a:pt x="408" y="242"/>
                      </a:lnTo>
                      <a:lnTo>
                        <a:pt x="510" y="245"/>
                      </a:lnTo>
                      <a:lnTo>
                        <a:pt x="478" y="175"/>
                      </a:lnTo>
                      <a:lnTo>
                        <a:pt x="456" y="110"/>
                      </a:lnTo>
                      <a:lnTo>
                        <a:pt x="432" y="43"/>
                      </a:lnTo>
                      <a:lnTo>
                        <a:pt x="374" y="1"/>
                      </a:lnTo>
                      <a:lnTo>
                        <a:pt x="348" y="26"/>
                      </a:lnTo>
                      <a:lnTo>
                        <a:pt x="316" y="8"/>
                      </a:lnTo>
                      <a:lnTo>
                        <a:pt x="177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0" name="Freeform 37"/>
                <p:cNvSpPr>
                  <a:spLocks/>
                </p:cNvSpPr>
                <p:nvPr/>
              </p:nvSpPr>
              <p:spPr bwMode="auto">
                <a:xfrm>
                  <a:off x="2690" y="2014"/>
                  <a:ext cx="449" cy="246"/>
                </a:xfrm>
                <a:custGeom>
                  <a:avLst/>
                  <a:gdLst>
                    <a:gd name="T0" fmla="*/ 5 w 449"/>
                    <a:gd name="T1" fmla="*/ 2 h 246"/>
                    <a:gd name="T2" fmla="*/ 3 w 449"/>
                    <a:gd name="T3" fmla="*/ 143 h 246"/>
                    <a:gd name="T4" fmla="*/ 0 w 449"/>
                    <a:gd name="T5" fmla="*/ 243 h 246"/>
                    <a:gd name="T6" fmla="*/ 449 w 449"/>
                    <a:gd name="T7" fmla="*/ 246 h 246"/>
                    <a:gd name="T8" fmla="*/ 440 w 449"/>
                    <a:gd name="T9" fmla="*/ 118 h 246"/>
                    <a:gd name="T10" fmla="*/ 440 w 449"/>
                    <a:gd name="T11" fmla="*/ 69 h 246"/>
                    <a:gd name="T12" fmla="*/ 404 w 449"/>
                    <a:gd name="T13" fmla="*/ 40 h 246"/>
                    <a:gd name="T14" fmla="*/ 415 w 449"/>
                    <a:gd name="T15" fmla="*/ 14 h 246"/>
                    <a:gd name="T16" fmla="*/ 399 w 449"/>
                    <a:gd name="T17" fmla="*/ 0 h 246"/>
                    <a:gd name="T18" fmla="*/ 196 w 449"/>
                    <a:gd name="T19" fmla="*/ 2 h 246"/>
                    <a:gd name="T20" fmla="*/ 5 w 449"/>
                    <a:gd name="T21" fmla="*/ 2 h 2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9"/>
                    <a:gd name="T34" fmla="*/ 0 h 246"/>
                    <a:gd name="T35" fmla="*/ 449 w 449"/>
                    <a:gd name="T36" fmla="*/ 246 h 2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9" h="246">
                      <a:moveTo>
                        <a:pt x="5" y="2"/>
                      </a:moveTo>
                      <a:lnTo>
                        <a:pt x="3" y="143"/>
                      </a:lnTo>
                      <a:lnTo>
                        <a:pt x="0" y="243"/>
                      </a:lnTo>
                      <a:lnTo>
                        <a:pt x="449" y="246"/>
                      </a:lnTo>
                      <a:lnTo>
                        <a:pt x="440" y="118"/>
                      </a:lnTo>
                      <a:lnTo>
                        <a:pt x="440" y="69"/>
                      </a:lnTo>
                      <a:lnTo>
                        <a:pt x="404" y="40"/>
                      </a:lnTo>
                      <a:lnTo>
                        <a:pt x="415" y="14"/>
                      </a:lnTo>
                      <a:lnTo>
                        <a:pt x="399" y="0"/>
                      </a:lnTo>
                      <a:lnTo>
                        <a:pt x="196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1" name="Freeform 38"/>
                <p:cNvSpPr>
                  <a:spLocks/>
                </p:cNvSpPr>
                <p:nvPr/>
              </p:nvSpPr>
              <p:spPr bwMode="auto">
                <a:xfrm>
                  <a:off x="2630" y="2254"/>
                  <a:ext cx="523" cy="270"/>
                </a:xfrm>
                <a:custGeom>
                  <a:avLst/>
                  <a:gdLst>
                    <a:gd name="T0" fmla="*/ 3 w 523"/>
                    <a:gd name="T1" fmla="*/ 0 h 270"/>
                    <a:gd name="T2" fmla="*/ 0 w 523"/>
                    <a:gd name="T3" fmla="*/ 48 h 270"/>
                    <a:gd name="T4" fmla="*/ 186 w 523"/>
                    <a:gd name="T5" fmla="*/ 55 h 270"/>
                    <a:gd name="T6" fmla="*/ 187 w 523"/>
                    <a:gd name="T7" fmla="*/ 209 h 270"/>
                    <a:gd name="T8" fmla="*/ 282 w 523"/>
                    <a:gd name="T9" fmla="*/ 251 h 270"/>
                    <a:gd name="T10" fmla="*/ 308 w 523"/>
                    <a:gd name="T11" fmla="*/ 236 h 270"/>
                    <a:gd name="T12" fmla="*/ 369 w 523"/>
                    <a:gd name="T13" fmla="*/ 270 h 270"/>
                    <a:gd name="T14" fmla="*/ 408 w 523"/>
                    <a:gd name="T15" fmla="*/ 269 h 270"/>
                    <a:gd name="T16" fmla="*/ 480 w 523"/>
                    <a:gd name="T17" fmla="*/ 236 h 270"/>
                    <a:gd name="T18" fmla="*/ 523 w 523"/>
                    <a:gd name="T19" fmla="*/ 268 h 270"/>
                    <a:gd name="T20" fmla="*/ 523 w 523"/>
                    <a:gd name="T21" fmla="*/ 101 h 270"/>
                    <a:gd name="T22" fmla="*/ 510 w 523"/>
                    <a:gd name="T23" fmla="*/ 3 h 270"/>
                    <a:gd name="T24" fmla="*/ 3 w 523"/>
                    <a:gd name="T25" fmla="*/ 0 h 2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3"/>
                    <a:gd name="T40" fmla="*/ 0 h 270"/>
                    <a:gd name="T41" fmla="*/ 523 w 523"/>
                    <a:gd name="T42" fmla="*/ 270 h 2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3" h="270">
                      <a:moveTo>
                        <a:pt x="3" y="0"/>
                      </a:moveTo>
                      <a:lnTo>
                        <a:pt x="0" y="48"/>
                      </a:lnTo>
                      <a:lnTo>
                        <a:pt x="186" y="55"/>
                      </a:lnTo>
                      <a:lnTo>
                        <a:pt x="187" y="209"/>
                      </a:lnTo>
                      <a:lnTo>
                        <a:pt x="282" y="251"/>
                      </a:lnTo>
                      <a:lnTo>
                        <a:pt x="308" y="236"/>
                      </a:lnTo>
                      <a:lnTo>
                        <a:pt x="369" y="270"/>
                      </a:lnTo>
                      <a:lnTo>
                        <a:pt x="408" y="269"/>
                      </a:lnTo>
                      <a:lnTo>
                        <a:pt x="480" y="236"/>
                      </a:lnTo>
                      <a:lnTo>
                        <a:pt x="523" y="268"/>
                      </a:lnTo>
                      <a:lnTo>
                        <a:pt x="523" y="101"/>
                      </a:lnTo>
                      <a:lnTo>
                        <a:pt x="51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2" name="Freeform 39"/>
                <p:cNvSpPr>
                  <a:spLocks/>
                </p:cNvSpPr>
                <p:nvPr/>
              </p:nvSpPr>
              <p:spPr bwMode="auto">
                <a:xfrm>
                  <a:off x="3006" y="1715"/>
                  <a:ext cx="354" cy="247"/>
                </a:xfrm>
                <a:custGeom>
                  <a:avLst/>
                  <a:gdLst>
                    <a:gd name="T0" fmla="*/ 6 w 354"/>
                    <a:gd name="T1" fmla="*/ 13 h 247"/>
                    <a:gd name="T2" fmla="*/ 0 w 354"/>
                    <a:gd name="T3" fmla="*/ 57 h 247"/>
                    <a:gd name="T4" fmla="*/ 8 w 354"/>
                    <a:gd name="T5" fmla="*/ 103 h 247"/>
                    <a:gd name="T6" fmla="*/ 41 w 354"/>
                    <a:gd name="T7" fmla="*/ 197 h 247"/>
                    <a:gd name="T8" fmla="*/ 59 w 354"/>
                    <a:gd name="T9" fmla="*/ 247 h 247"/>
                    <a:gd name="T10" fmla="*/ 267 w 354"/>
                    <a:gd name="T11" fmla="*/ 235 h 247"/>
                    <a:gd name="T12" fmla="*/ 301 w 354"/>
                    <a:gd name="T13" fmla="*/ 247 h 247"/>
                    <a:gd name="T14" fmla="*/ 322 w 354"/>
                    <a:gd name="T15" fmla="*/ 199 h 247"/>
                    <a:gd name="T16" fmla="*/ 314 w 354"/>
                    <a:gd name="T17" fmla="*/ 165 h 247"/>
                    <a:gd name="T18" fmla="*/ 349 w 354"/>
                    <a:gd name="T19" fmla="*/ 158 h 247"/>
                    <a:gd name="T20" fmla="*/ 354 w 354"/>
                    <a:gd name="T21" fmla="*/ 104 h 247"/>
                    <a:gd name="T22" fmla="*/ 333 w 354"/>
                    <a:gd name="T23" fmla="*/ 80 h 247"/>
                    <a:gd name="T24" fmla="*/ 297 w 354"/>
                    <a:gd name="T25" fmla="*/ 57 h 247"/>
                    <a:gd name="T26" fmla="*/ 304 w 354"/>
                    <a:gd name="T27" fmla="*/ 24 h 247"/>
                    <a:gd name="T28" fmla="*/ 289 w 354"/>
                    <a:gd name="T29" fmla="*/ 0 h 247"/>
                    <a:gd name="T30" fmla="*/ 211 w 354"/>
                    <a:gd name="T31" fmla="*/ 4 h 247"/>
                    <a:gd name="T32" fmla="*/ 133 w 354"/>
                    <a:gd name="T33" fmla="*/ 7 h 247"/>
                    <a:gd name="T34" fmla="*/ 6 w 354"/>
                    <a:gd name="T35" fmla="*/ 13 h 2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4"/>
                    <a:gd name="T55" fmla="*/ 0 h 247"/>
                    <a:gd name="T56" fmla="*/ 354 w 354"/>
                    <a:gd name="T57" fmla="*/ 247 h 2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4" h="247">
                      <a:moveTo>
                        <a:pt x="6" y="13"/>
                      </a:moveTo>
                      <a:lnTo>
                        <a:pt x="0" y="57"/>
                      </a:lnTo>
                      <a:lnTo>
                        <a:pt x="8" y="103"/>
                      </a:lnTo>
                      <a:lnTo>
                        <a:pt x="41" y="197"/>
                      </a:lnTo>
                      <a:lnTo>
                        <a:pt x="59" y="247"/>
                      </a:lnTo>
                      <a:lnTo>
                        <a:pt x="267" y="235"/>
                      </a:lnTo>
                      <a:lnTo>
                        <a:pt x="301" y="247"/>
                      </a:lnTo>
                      <a:lnTo>
                        <a:pt x="322" y="199"/>
                      </a:lnTo>
                      <a:lnTo>
                        <a:pt x="314" y="165"/>
                      </a:lnTo>
                      <a:lnTo>
                        <a:pt x="349" y="158"/>
                      </a:lnTo>
                      <a:lnTo>
                        <a:pt x="354" y="104"/>
                      </a:lnTo>
                      <a:lnTo>
                        <a:pt x="333" y="80"/>
                      </a:lnTo>
                      <a:lnTo>
                        <a:pt x="297" y="57"/>
                      </a:lnTo>
                      <a:lnTo>
                        <a:pt x="304" y="24"/>
                      </a:lnTo>
                      <a:lnTo>
                        <a:pt x="289" y="0"/>
                      </a:lnTo>
                      <a:lnTo>
                        <a:pt x="211" y="4"/>
                      </a:lnTo>
                      <a:lnTo>
                        <a:pt x="133" y="7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3" name="Freeform 40"/>
                <p:cNvSpPr>
                  <a:spLocks/>
                </p:cNvSpPr>
                <p:nvPr/>
              </p:nvSpPr>
              <p:spPr bwMode="auto">
                <a:xfrm>
                  <a:off x="3295" y="1768"/>
                  <a:ext cx="253" cy="451"/>
                </a:xfrm>
                <a:custGeom>
                  <a:avLst/>
                  <a:gdLst>
                    <a:gd name="T0" fmla="*/ 47 w 253"/>
                    <a:gd name="T1" fmla="*/ 26 h 451"/>
                    <a:gd name="T2" fmla="*/ 192 w 253"/>
                    <a:gd name="T3" fmla="*/ 0 h 451"/>
                    <a:gd name="T4" fmla="*/ 215 w 253"/>
                    <a:gd name="T5" fmla="*/ 56 h 451"/>
                    <a:gd name="T6" fmla="*/ 245 w 253"/>
                    <a:gd name="T7" fmla="*/ 286 h 451"/>
                    <a:gd name="T8" fmla="*/ 253 w 253"/>
                    <a:gd name="T9" fmla="*/ 317 h 451"/>
                    <a:gd name="T10" fmla="*/ 230 w 253"/>
                    <a:gd name="T11" fmla="*/ 378 h 451"/>
                    <a:gd name="T12" fmla="*/ 230 w 253"/>
                    <a:gd name="T13" fmla="*/ 420 h 451"/>
                    <a:gd name="T14" fmla="*/ 204 w 253"/>
                    <a:gd name="T15" fmla="*/ 415 h 451"/>
                    <a:gd name="T16" fmla="*/ 205 w 253"/>
                    <a:gd name="T17" fmla="*/ 451 h 451"/>
                    <a:gd name="T18" fmla="*/ 178 w 253"/>
                    <a:gd name="T19" fmla="*/ 436 h 451"/>
                    <a:gd name="T20" fmla="*/ 164 w 253"/>
                    <a:gd name="T21" fmla="*/ 441 h 451"/>
                    <a:gd name="T22" fmla="*/ 143 w 253"/>
                    <a:gd name="T23" fmla="*/ 438 h 451"/>
                    <a:gd name="T24" fmla="*/ 128 w 253"/>
                    <a:gd name="T25" fmla="*/ 384 h 451"/>
                    <a:gd name="T26" fmla="*/ 98 w 253"/>
                    <a:gd name="T27" fmla="*/ 367 h 451"/>
                    <a:gd name="T28" fmla="*/ 98 w 253"/>
                    <a:gd name="T29" fmla="*/ 309 h 451"/>
                    <a:gd name="T30" fmla="*/ 69 w 253"/>
                    <a:gd name="T31" fmla="*/ 317 h 451"/>
                    <a:gd name="T32" fmla="*/ 52 w 253"/>
                    <a:gd name="T33" fmla="*/ 274 h 451"/>
                    <a:gd name="T34" fmla="*/ 0 w 253"/>
                    <a:gd name="T35" fmla="*/ 225 h 451"/>
                    <a:gd name="T36" fmla="*/ 38 w 253"/>
                    <a:gd name="T37" fmla="*/ 147 h 451"/>
                    <a:gd name="T38" fmla="*/ 27 w 253"/>
                    <a:gd name="T39" fmla="*/ 111 h 451"/>
                    <a:gd name="T40" fmla="*/ 65 w 253"/>
                    <a:gd name="T41" fmla="*/ 104 h 451"/>
                    <a:gd name="T42" fmla="*/ 69 w 253"/>
                    <a:gd name="T43" fmla="*/ 53 h 451"/>
                    <a:gd name="T44" fmla="*/ 47 w 253"/>
                    <a:gd name="T45" fmla="*/ 26 h 4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3"/>
                    <a:gd name="T70" fmla="*/ 0 h 451"/>
                    <a:gd name="T71" fmla="*/ 253 w 253"/>
                    <a:gd name="T72" fmla="*/ 451 h 4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3" h="451">
                      <a:moveTo>
                        <a:pt x="47" y="26"/>
                      </a:moveTo>
                      <a:lnTo>
                        <a:pt x="192" y="0"/>
                      </a:lnTo>
                      <a:lnTo>
                        <a:pt x="215" y="56"/>
                      </a:lnTo>
                      <a:lnTo>
                        <a:pt x="245" y="286"/>
                      </a:lnTo>
                      <a:lnTo>
                        <a:pt x="253" y="317"/>
                      </a:lnTo>
                      <a:lnTo>
                        <a:pt x="230" y="378"/>
                      </a:lnTo>
                      <a:lnTo>
                        <a:pt x="230" y="420"/>
                      </a:lnTo>
                      <a:lnTo>
                        <a:pt x="204" y="415"/>
                      </a:lnTo>
                      <a:lnTo>
                        <a:pt x="205" y="451"/>
                      </a:lnTo>
                      <a:lnTo>
                        <a:pt x="178" y="436"/>
                      </a:lnTo>
                      <a:lnTo>
                        <a:pt x="164" y="441"/>
                      </a:lnTo>
                      <a:lnTo>
                        <a:pt x="143" y="438"/>
                      </a:lnTo>
                      <a:lnTo>
                        <a:pt x="128" y="384"/>
                      </a:lnTo>
                      <a:lnTo>
                        <a:pt x="98" y="367"/>
                      </a:lnTo>
                      <a:lnTo>
                        <a:pt x="98" y="309"/>
                      </a:lnTo>
                      <a:lnTo>
                        <a:pt x="69" y="317"/>
                      </a:lnTo>
                      <a:lnTo>
                        <a:pt x="52" y="274"/>
                      </a:lnTo>
                      <a:lnTo>
                        <a:pt x="0" y="225"/>
                      </a:lnTo>
                      <a:lnTo>
                        <a:pt x="38" y="147"/>
                      </a:lnTo>
                      <a:lnTo>
                        <a:pt x="27" y="111"/>
                      </a:lnTo>
                      <a:lnTo>
                        <a:pt x="65" y="104"/>
                      </a:lnTo>
                      <a:lnTo>
                        <a:pt x="69" y="53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4" name="Freeform 41"/>
                <p:cNvSpPr>
                  <a:spLocks/>
                </p:cNvSpPr>
                <p:nvPr/>
              </p:nvSpPr>
              <p:spPr bwMode="auto">
                <a:xfrm>
                  <a:off x="4206" y="1689"/>
                  <a:ext cx="92" cy="196"/>
                </a:xfrm>
                <a:custGeom>
                  <a:avLst/>
                  <a:gdLst>
                    <a:gd name="T0" fmla="*/ 17 w 92"/>
                    <a:gd name="T1" fmla="*/ 2 h 196"/>
                    <a:gd name="T2" fmla="*/ 39 w 92"/>
                    <a:gd name="T3" fmla="*/ 0 h 196"/>
                    <a:gd name="T4" fmla="*/ 82 w 92"/>
                    <a:gd name="T5" fmla="*/ 30 h 196"/>
                    <a:gd name="T6" fmla="*/ 76 w 92"/>
                    <a:gd name="T7" fmla="*/ 53 h 196"/>
                    <a:gd name="T8" fmla="*/ 91 w 92"/>
                    <a:gd name="T9" fmla="*/ 69 h 196"/>
                    <a:gd name="T10" fmla="*/ 92 w 92"/>
                    <a:gd name="T11" fmla="*/ 160 h 196"/>
                    <a:gd name="T12" fmla="*/ 77 w 92"/>
                    <a:gd name="T13" fmla="*/ 196 h 196"/>
                    <a:gd name="T14" fmla="*/ 59 w 92"/>
                    <a:gd name="T15" fmla="*/ 183 h 196"/>
                    <a:gd name="T16" fmla="*/ 41 w 92"/>
                    <a:gd name="T17" fmla="*/ 182 h 196"/>
                    <a:gd name="T18" fmla="*/ 9 w 92"/>
                    <a:gd name="T19" fmla="*/ 163 h 196"/>
                    <a:gd name="T20" fmla="*/ 33 w 92"/>
                    <a:gd name="T21" fmla="*/ 105 h 196"/>
                    <a:gd name="T22" fmla="*/ 0 w 92"/>
                    <a:gd name="T23" fmla="*/ 75 h 196"/>
                    <a:gd name="T24" fmla="*/ 17 w 92"/>
                    <a:gd name="T25" fmla="*/ 2 h 1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196"/>
                    <a:gd name="T41" fmla="*/ 92 w 92"/>
                    <a:gd name="T42" fmla="*/ 196 h 1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196">
                      <a:moveTo>
                        <a:pt x="17" y="2"/>
                      </a:moveTo>
                      <a:lnTo>
                        <a:pt x="39" y="0"/>
                      </a:lnTo>
                      <a:lnTo>
                        <a:pt x="82" y="30"/>
                      </a:lnTo>
                      <a:lnTo>
                        <a:pt x="76" y="53"/>
                      </a:lnTo>
                      <a:lnTo>
                        <a:pt x="91" y="69"/>
                      </a:lnTo>
                      <a:lnTo>
                        <a:pt x="92" y="160"/>
                      </a:lnTo>
                      <a:lnTo>
                        <a:pt x="77" y="196"/>
                      </a:lnTo>
                      <a:lnTo>
                        <a:pt x="59" y="183"/>
                      </a:lnTo>
                      <a:lnTo>
                        <a:pt x="41" y="182"/>
                      </a:lnTo>
                      <a:lnTo>
                        <a:pt x="9" y="163"/>
                      </a:lnTo>
                      <a:lnTo>
                        <a:pt x="33" y="105"/>
                      </a:lnTo>
                      <a:lnTo>
                        <a:pt x="0" y="7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5" name="Freeform 42"/>
                <p:cNvSpPr>
                  <a:spLocks/>
                </p:cNvSpPr>
                <p:nvPr/>
              </p:nvSpPr>
              <p:spPr bwMode="auto">
                <a:xfrm>
                  <a:off x="4277" y="1604"/>
                  <a:ext cx="113" cy="93"/>
                </a:xfrm>
                <a:custGeom>
                  <a:avLst/>
                  <a:gdLst>
                    <a:gd name="T0" fmla="*/ 0 w 113"/>
                    <a:gd name="T1" fmla="*/ 23 h 93"/>
                    <a:gd name="T2" fmla="*/ 87 w 113"/>
                    <a:gd name="T3" fmla="*/ 0 h 93"/>
                    <a:gd name="T4" fmla="*/ 113 w 113"/>
                    <a:gd name="T5" fmla="*/ 42 h 93"/>
                    <a:gd name="T6" fmla="*/ 98 w 113"/>
                    <a:gd name="T7" fmla="*/ 61 h 93"/>
                    <a:gd name="T8" fmla="*/ 70 w 113"/>
                    <a:gd name="T9" fmla="*/ 54 h 93"/>
                    <a:gd name="T10" fmla="*/ 28 w 113"/>
                    <a:gd name="T11" fmla="*/ 93 h 93"/>
                    <a:gd name="T12" fmla="*/ 5 w 113"/>
                    <a:gd name="T13" fmla="*/ 73 h 93"/>
                    <a:gd name="T14" fmla="*/ 0 w 113"/>
                    <a:gd name="T15" fmla="*/ 23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3"/>
                    <a:gd name="T26" fmla="*/ 113 w 113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3">
                      <a:moveTo>
                        <a:pt x="0" y="23"/>
                      </a:moveTo>
                      <a:lnTo>
                        <a:pt x="87" y="0"/>
                      </a:lnTo>
                      <a:lnTo>
                        <a:pt x="113" y="42"/>
                      </a:lnTo>
                      <a:lnTo>
                        <a:pt x="98" y="61"/>
                      </a:lnTo>
                      <a:lnTo>
                        <a:pt x="70" y="54"/>
                      </a:lnTo>
                      <a:lnTo>
                        <a:pt x="28" y="93"/>
                      </a:lnTo>
                      <a:lnTo>
                        <a:pt x="5" y="7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176" name="Freeform 43"/>
                <p:cNvSpPr>
                  <a:spLocks/>
                </p:cNvSpPr>
                <p:nvPr/>
              </p:nvSpPr>
              <p:spPr bwMode="auto">
                <a:xfrm>
                  <a:off x="4364" y="1595"/>
                  <a:ext cx="57" cy="51"/>
                </a:xfrm>
                <a:custGeom>
                  <a:avLst/>
                  <a:gdLst>
                    <a:gd name="T0" fmla="*/ 0 w 57"/>
                    <a:gd name="T1" fmla="*/ 9 h 51"/>
                    <a:gd name="T2" fmla="*/ 24 w 57"/>
                    <a:gd name="T3" fmla="*/ 0 h 51"/>
                    <a:gd name="T4" fmla="*/ 57 w 57"/>
                    <a:gd name="T5" fmla="*/ 26 h 51"/>
                    <a:gd name="T6" fmla="*/ 50 w 57"/>
                    <a:gd name="T7" fmla="*/ 33 h 51"/>
                    <a:gd name="T8" fmla="*/ 34 w 57"/>
                    <a:gd name="T9" fmla="*/ 33 h 51"/>
                    <a:gd name="T10" fmla="*/ 26 w 57"/>
                    <a:gd name="T11" fmla="*/ 51 h 51"/>
                    <a:gd name="T12" fmla="*/ 0 w 57"/>
                    <a:gd name="T13" fmla="*/ 9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51"/>
                    <a:gd name="T23" fmla="*/ 57 w 57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51">
                      <a:moveTo>
                        <a:pt x="0" y="9"/>
                      </a:moveTo>
                      <a:lnTo>
                        <a:pt x="24" y="0"/>
                      </a:lnTo>
                      <a:lnTo>
                        <a:pt x="57" y="26"/>
                      </a:lnTo>
                      <a:lnTo>
                        <a:pt x="50" y="33"/>
                      </a:lnTo>
                      <a:lnTo>
                        <a:pt x="34" y="33"/>
                      </a:lnTo>
                      <a:lnTo>
                        <a:pt x="26" y="5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49" name="Freeform 44"/>
              <p:cNvSpPr>
                <a:spLocks/>
              </p:cNvSpPr>
              <p:nvPr/>
            </p:nvSpPr>
            <p:spPr bwMode="auto">
              <a:xfrm>
                <a:off x="1498" y="1305"/>
                <a:ext cx="421" cy="307"/>
              </a:xfrm>
              <a:custGeom>
                <a:avLst/>
                <a:gdLst>
                  <a:gd name="T0" fmla="*/ 124 w 389"/>
                  <a:gd name="T1" fmla="*/ 0 h 307"/>
                  <a:gd name="T2" fmla="*/ 226 w 389"/>
                  <a:gd name="T3" fmla="*/ 24 h 307"/>
                  <a:gd name="T4" fmla="*/ 303 w 389"/>
                  <a:gd name="T5" fmla="*/ 39 h 307"/>
                  <a:gd name="T6" fmla="*/ 341 w 389"/>
                  <a:gd name="T7" fmla="*/ 46 h 307"/>
                  <a:gd name="T8" fmla="*/ 380 w 389"/>
                  <a:gd name="T9" fmla="*/ 51 h 307"/>
                  <a:gd name="T10" fmla="*/ 431 w 389"/>
                  <a:gd name="T11" fmla="*/ 59 h 307"/>
                  <a:gd name="T12" fmla="*/ 494 w 389"/>
                  <a:gd name="T13" fmla="*/ 68 h 307"/>
                  <a:gd name="T14" fmla="*/ 452 w 389"/>
                  <a:gd name="T15" fmla="*/ 307 h 307"/>
                  <a:gd name="T16" fmla="*/ 261 w 389"/>
                  <a:gd name="T17" fmla="*/ 273 h 307"/>
                  <a:gd name="T18" fmla="*/ 236 w 389"/>
                  <a:gd name="T19" fmla="*/ 288 h 307"/>
                  <a:gd name="T20" fmla="*/ 200 w 389"/>
                  <a:gd name="T21" fmla="*/ 265 h 307"/>
                  <a:gd name="T22" fmla="*/ 170 w 389"/>
                  <a:gd name="T23" fmla="*/ 288 h 307"/>
                  <a:gd name="T24" fmla="*/ 142 w 389"/>
                  <a:gd name="T25" fmla="*/ 268 h 307"/>
                  <a:gd name="T26" fmla="*/ 63 w 389"/>
                  <a:gd name="T27" fmla="*/ 265 h 307"/>
                  <a:gd name="T28" fmla="*/ 75 w 389"/>
                  <a:gd name="T29" fmla="*/ 226 h 307"/>
                  <a:gd name="T30" fmla="*/ 17 w 389"/>
                  <a:gd name="T31" fmla="*/ 222 h 307"/>
                  <a:gd name="T32" fmla="*/ 12 w 389"/>
                  <a:gd name="T33" fmla="*/ 200 h 307"/>
                  <a:gd name="T34" fmla="*/ 23 w 389"/>
                  <a:gd name="T35" fmla="*/ 177 h 307"/>
                  <a:gd name="T36" fmla="*/ 10 w 389"/>
                  <a:gd name="T37" fmla="*/ 155 h 307"/>
                  <a:gd name="T38" fmla="*/ 11 w 389"/>
                  <a:gd name="T39" fmla="*/ 96 h 307"/>
                  <a:gd name="T40" fmla="*/ 0 w 389"/>
                  <a:gd name="T41" fmla="*/ 50 h 307"/>
                  <a:gd name="T42" fmla="*/ 5 w 389"/>
                  <a:gd name="T43" fmla="*/ 32 h 307"/>
                  <a:gd name="T44" fmla="*/ 31 w 389"/>
                  <a:gd name="T45" fmla="*/ 39 h 307"/>
                  <a:gd name="T46" fmla="*/ 58 w 389"/>
                  <a:gd name="T47" fmla="*/ 66 h 307"/>
                  <a:gd name="T48" fmla="*/ 106 w 389"/>
                  <a:gd name="T49" fmla="*/ 72 h 307"/>
                  <a:gd name="T50" fmla="*/ 119 w 389"/>
                  <a:gd name="T51" fmla="*/ 94 h 307"/>
                  <a:gd name="T52" fmla="*/ 95 w 389"/>
                  <a:gd name="T53" fmla="*/ 94 h 307"/>
                  <a:gd name="T54" fmla="*/ 92 w 389"/>
                  <a:gd name="T55" fmla="*/ 113 h 307"/>
                  <a:gd name="T56" fmla="*/ 106 w 389"/>
                  <a:gd name="T57" fmla="*/ 115 h 307"/>
                  <a:gd name="T58" fmla="*/ 111 w 389"/>
                  <a:gd name="T59" fmla="*/ 134 h 307"/>
                  <a:gd name="T60" fmla="*/ 82 w 389"/>
                  <a:gd name="T61" fmla="*/ 148 h 307"/>
                  <a:gd name="T62" fmla="*/ 82 w 389"/>
                  <a:gd name="T63" fmla="*/ 161 h 307"/>
                  <a:gd name="T64" fmla="*/ 115 w 389"/>
                  <a:gd name="T65" fmla="*/ 161 h 307"/>
                  <a:gd name="T66" fmla="*/ 124 w 389"/>
                  <a:gd name="T67" fmla="*/ 128 h 307"/>
                  <a:gd name="T68" fmla="*/ 150 w 389"/>
                  <a:gd name="T69" fmla="*/ 108 h 307"/>
                  <a:gd name="T70" fmla="*/ 119 w 389"/>
                  <a:gd name="T71" fmla="*/ 57 h 307"/>
                  <a:gd name="T72" fmla="*/ 139 w 389"/>
                  <a:gd name="T73" fmla="*/ 40 h 307"/>
                  <a:gd name="T74" fmla="*/ 124 w 389"/>
                  <a:gd name="T75" fmla="*/ 0 h 3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9"/>
                  <a:gd name="T115" fmla="*/ 0 h 307"/>
                  <a:gd name="T116" fmla="*/ 389 w 389"/>
                  <a:gd name="T117" fmla="*/ 307 h 3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9" h="307">
                    <a:moveTo>
                      <a:pt x="98" y="0"/>
                    </a:moveTo>
                    <a:lnTo>
                      <a:pt x="178" y="24"/>
                    </a:lnTo>
                    <a:lnTo>
                      <a:pt x="239" y="39"/>
                    </a:lnTo>
                    <a:lnTo>
                      <a:pt x="269" y="46"/>
                    </a:lnTo>
                    <a:lnTo>
                      <a:pt x="299" y="51"/>
                    </a:lnTo>
                    <a:lnTo>
                      <a:pt x="340" y="59"/>
                    </a:lnTo>
                    <a:lnTo>
                      <a:pt x="389" y="68"/>
                    </a:lnTo>
                    <a:lnTo>
                      <a:pt x="357" y="307"/>
                    </a:lnTo>
                    <a:lnTo>
                      <a:pt x="206" y="273"/>
                    </a:lnTo>
                    <a:lnTo>
                      <a:pt x="186" y="288"/>
                    </a:lnTo>
                    <a:lnTo>
                      <a:pt x="158" y="265"/>
                    </a:lnTo>
                    <a:lnTo>
                      <a:pt x="134" y="288"/>
                    </a:lnTo>
                    <a:lnTo>
                      <a:pt x="112" y="268"/>
                    </a:lnTo>
                    <a:lnTo>
                      <a:pt x="50" y="265"/>
                    </a:lnTo>
                    <a:lnTo>
                      <a:pt x="59" y="226"/>
                    </a:lnTo>
                    <a:lnTo>
                      <a:pt x="14" y="222"/>
                    </a:lnTo>
                    <a:lnTo>
                      <a:pt x="9" y="200"/>
                    </a:lnTo>
                    <a:lnTo>
                      <a:pt x="18" y="177"/>
                    </a:lnTo>
                    <a:lnTo>
                      <a:pt x="7" y="155"/>
                    </a:lnTo>
                    <a:lnTo>
                      <a:pt x="8" y="96"/>
                    </a:lnTo>
                    <a:lnTo>
                      <a:pt x="0" y="50"/>
                    </a:lnTo>
                    <a:lnTo>
                      <a:pt x="5" y="32"/>
                    </a:lnTo>
                    <a:lnTo>
                      <a:pt x="25" y="39"/>
                    </a:lnTo>
                    <a:lnTo>
                      <a:pt x="46" y="66"/>
                    </a:lnTo>
                    <a:lnTo>
                      <a:pt x="84" y="72"/>
                    </a:lnTo>
                    <a:lnTo>
                      <a:pt x="94" y="94"/>
                    </a:lnTo>
                    <a:lnTo>
                      <a:pt x="75" y="94"/>
                    </a:lnTo>
                    <a:lnTo>
                      <a:pt x="73" y="113"/>
                    </a:lnTo>
                    <a:lnTo>
                      <a:pt x="84" y="115"/>
                    </a:lnTo>
                    <a:lnTo>
                      <a:pt x="88" y="134"/>
                    </a:lnTo>
                    <a:lnTo>
                      <a:pt x="65" y="148"/>
                    </a:lnTo>
                    <a:lnTo>
                      <a:pt x="65" y="161"/>
                    </a:lnTo>
                    <a:lnTo>
                      <a:pt x="91" y="161"/>
                    </a:lnTo>
                    <a:lnTo>
                      <a:pt x="98" y="128"/>
                    </a:lnTo>
                    <a:lnTo>
                      <a:pt x="118" y="108"/>
                    </a:lnTo>
                    <a:lnTo>
                      <a:pt x="94" y="57"/>
                    </a:lnTo>
                    <a:lnTo>
                      <a:pt x="109" y="4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0" name="Freeform 45"/>
              <p:cNvSpPr>
                <a:spLocks/>
              </p:cNvSpPr>
              <p:nvPr/>
            </p:nvSpPr>
            <p:spPr bwMode="auto">
              <a:xfrm>
                <a:off x="1398" y="1527"/>
                <a:ext cx="526" cy="399"/>
              </a:xfrm>
              <a:custGeom>
                <a:avLst/>
                <a:gdLst>
                  <a:gd name="T0" fmla="*/ 136 w 485"/>
                  <a:gd name="T1" fmla="*/ 0 h 399"/>
                  <a:gd name="T2" fmla="*/ 117 w 485"/>
                  <a:gd name="T3" fmla="*/ 9 h 399"/>
                  <a:gd name="T4" fmla="*/ 106 w 485"/>
                  <a:gd name="T5" fmla="*/ 44 h 399"/>
                  <a:gd name="T6" fmla="*/ 94 w 485"/>
                  <a:gd name="T7" fmla="*/ 73 h 399"/>
                  <a:gd name="T8" fmla="*/ 87 w 485"/>
                  <a:gd name="T9" fmla="*/ 97 h 399"/>
                  <a:gd name="T10" fmla="*/ 75 w 485"/>
                  <a:gd name="T11" fmla="*/ 123 h 399"/>
                  <a:gd name="T12" fmla="*/ 62 w 485"/>
                  <a:gd name="T13" fmla="*/ 149 h 399"/>
                  <a:gd name="T14" fmla="*/ 46 w 485"/>
                  <a:gd name="T15" fmla="*/ 177 h 399"/>
                  <a:gd name="T16" fmla="*/ 24 w 485"/>
                  <a:gd name="T17" fmla="*/ 210 h 399"/>
                  <a:gd name="T18" fmla="*/ 0 w 485"/>
                  <a:gd name="T19" fmla="*/ 241 h 399"/>
                  <a:gd name="T20" fmla="*/ 0 w 485"/>
                  <a:gd name="T21" fmla="*/ 311 h 399"/>
                  <a:gd name="T22" fmla="*/ 347 w 485"/>
                  <a:gd name="T23" fmla="*/ 371 h 399"/>
                  <a:gd name="T24" fmla="*/ 509 w 485"/>
                  <a:gd name="T25" fmla="*/ 399 h 399"/>
                  <a:gd name="T26" fmla="*/ 541 w 485"/>
                  <a:gd name="T27" fmla="*/ 260 h 399"/>
                  <a:gd name="T28" fmla="*/ 562 w 485"/>
                  <a:gd name="T29" fmla="*/ 249 h 399"/>
                  <a:gd name="T30" fmla="*/ 542 w 485"/>
                  <a:gd name="T31" fmla="*/ 218 h 399"/>
                  <a:gd name="T32" fmla="*/ 553 w 485"/>
                  <a:gd name="T33" fmla="*/ 186 h 399"/>
                  <a:gd name="T34" fmla="*/ 618 w 485"/>
                  <a:gd name="T35" fmla="*/ 133 h 399"/>
                  <a:gd name="T36" fmla="*/ 573 w 485"/>
                  <a:gd name="T37" fmla="*/ 85 h 399"/>
                  <a:gd name="T38" fmla="*/ 380 w 485"/>
                  <a:gd name="T39" fmla="*/ 51 h 399"/>
                  <a:gd name="T40" fmla="*/ 356 w 485"/>
                  <a:gd name="T41" fmla="*/ 65 h 399"/>
                  <a:gd name="T42" fmla="*/ 319 w 485"/>
                  <a:gd name="T43" fmla="*/ 42 h 399"/>
                  <a:gd name="T44" fmla="*/ 288 w 485"/>
                  <a:gd name="T45" fmla="*/ 66 h 399"/>
                  <a:gd name="T46" fmla="*/ 259 w 485"/>
                  <a:gd name="T47" fmla="*/ 42 h 399"/>
                  <a:gd name="T48" fmla="*/ 182 w 485"/>
                  <a:gd name="T49" fmla="*/ 43 h 399"/>
                  <a:gd name="T50" fmla="*/ 193 w 485"/>
                  <a:gd name="T51" fmla="*/ 4 h 399"/>
                  <a:gd name="T52" fmla="*/ 136 w 485"/>
                  <a:gd name="T53" fmla="*/ 0 h 3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5"/>
                  <a:gd name="T82" fmla="*/ 0 h 399"/>
                  <a:gd name="T83" fmla="*/ 485 w 485"/>
                  <a:gd name="T84" fmla="*/ 399 h 3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5" h="399">
                    <a:moveTo>
                      <a:pt x="106" y="0"/>
                    </a:moveTo>
                    <a:lnTo>
                      <a:pt x="92" y="9"/>
                    </a:lnTo>
                    <a:lnTo>
                      <a:pt x="83" y="44"/>
                    </a:lnTo>
                    <a:lnTo>
                      <a:pt x="74" y="73"/>
                    </a:lnTo>
                    <a:lnTo>
                      <a:pt x="68" y="97"/>
                    </a:lnTo>
                    <a:lnTo>
                      <a:pt x="59" y="123"/>
                    </a:lnTo>
                    <a:lnTo>
                      <a:pt x="49" y="149"/>
                    </a:lnTo>
                    <a:lnTo>
                      <a:pt x="36" y="177"/>
                    </a:lnTo>
                    <a:lnTo>
                      <a:pt x="18" y="210"/>
                    </a:lnTo>
                    <a:lnTo>
                      <a:pt x="0" y="241"/>
                    </a:lnTo>
                    <a:lnTo>
                      <a:pt x="0" y="311"/>
                    </a:lnTo>
                    <a:lnTo>
                      <a:pt x="272" y="371"/>
                    </a:lnTo>
                    <a:lnTo>
                      <a:pt x="398" y="399"/>
                    </a:lnTo>
                    <a:lnTo>
                      <a:pt x="424" y="260"/>
                    </a:lnTo>
                    <a:lnTo>
                      <a:pt x="441" y="249"/>
                    </a:lnTo>
                    <a:lnTo>
                      <a:pt x="425" y="218"/>
                    </a:lnTo>
                    <a:lnTo>
                      <a:pt x="433" y="186"/>
                    </a:lnTo>
                    <a:lnTo>
                      <a:pt x="485" y="133"/>
                    </a:lnTo>
                    <a:lnTo>
                      <a:pt x="449" y="85"/>
                    </a:lnTo>
                    <a:lnTo>
                      <a:pt x="298" y="51"/>
                    </a:lnTo>
                    <a:lnTo>
                      <a:pt x="278" y="65"/>
                    </a:lnTo>
                    <a:lnTo>
                      <a:pt x="250" y="42"/>
                    </a:lnTo>
                    <a:lnTo>
                      <a:pt x="226" y="66"/>
                    </a:lnTo>
                    <a:lnTo>
                      <a:pt x="203" y="42"/>
                    </a:lnTo>
                    <a:lnTo>
                      <a:pt x="143" y="43"/>
                    </a:lnTo>
                    <a:lnTo>
                      <a:pt x="151" y="4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1" name="Freeform 46"/>
              <p:cNvSpPr>
                <a:spLocks/>
              </p:cNvSpPr>
              <p:nvPr/>
            </p:nvSpPr>
            <p:spPr bwMode="auto">
              <a:xfrm>
                <a:off x="1339" y="1836"/>
                <a:ext cx="555" cy="850"/>
              </a:xfrm>
              <a:custGeom>
                <a:avLst/>
                <a:gdLst>
                  <a:gd name="T0" fmla="*/ 51 w 512"/>
                  <a:gd name="T1" fmla="*/ 0 h 850"/>
                  <a:gd name="T2" fmla="*/ 350 w 512"/>
                  <a:gd name="T3" fmla="*/ 50 h 850"/>
                  <a:gd name="T4" fmla="*/ 284 w 512"/>
                  <a:gd name="T5" fmla="*/ 300 h 850"/>
                  <a:gd name="T6" fmla="*/ 621 w 512"/>
                  <a:gd name="T7" fmla="*/ 681 h 850"/>
                  <a:gd name="T8" fmla="*/ 653 w 512"/>
                  <a:gd name="T9" fmla="*/ 730 h 850"/>
                  <a:gd name="T10" fmla="*/ 620 w 512"/>
                  <a:gd name="T11" fmla="*/ 753 h 850"/>
                  <a:gd name="T12" fmla="*/ 601 w 512"/>
                  <a:gd name="T13" fmla="*/ 795 h 850"/>
                  <a:gd name="T14" fmla="*/ 579 w 512"/>
                  <a:gd name="T15" fmla="*/ 820 h 850"/>
                  <a:gd name="T16" fmla="*/ 602 w 512"/>
                  <a:gd name="T17" fmla="*/ 842 h 850"/>
                  <a:gd name="T18" fmla="*/ 565 w 512"/>
                  <a:gd name="T19" fmla="*/ 850 h 850"/>
                  <a:gd name="T20" fmla="*/ 367 w 512"/>
                  <a:gd name="T21" fmla="*/ 844 h 850"/>
                  <a:gd name="T22" fmla="*/ 354 w 512"/>
                  <a:gd name="T23" fmla="*/ 794 h 850"/>
                  <a:gd name="T24" fmla="*/ 321 w 512"/>
                  <a:gd name="T25" fmla="*/ 758 h 850"/>
                  <a:gd name="T26" fmla="*/ 295 w 512"/>
                  <a:gd name="T27" fmla="*/ 745 h 850"/>
                  <a:gd name="T28" fmla="*/ 289 w 512"/>
                  <a:gd name="T29" fmla="*/ 719 h 850"/>
                  <a:gd name="T30" fmla="*/ 268 w 512"/>
                  <a:gd name="T31" fmla="*/ 705 h 850"/>
                  <a:gd name="T32" fmla="*/ 247 w 512"/>
                  <a:gd name="T33" fmla="*/ 687 h 850"/>
                  <a:gd name="T34" fmla="*/ 240 w 512"/>
                  <a:gd name="T35" fmla="*/ 667 h 850"/>
                  <a:gd name="T36" fmla="*/ 221 w 512"/>
                  <a:gd name="T37" fmla="*/ 654 h 850"/>
                  <a:gd name="T38" fmla="*/ 191 w 512"/>
                  <a:gd name="T39" fmla="*/ 661 h 850"/>
                  <a:gd name="T40" fmla="*/ 155 w 512"/>
                  <a:gd name="T41" fmla="*/ 651 h 850"/>
                  <a:gd name="T42" fmla="*/ 155 w 512"/>
                  <a:gd name="T43" fmla="*/ 640 h 850"/>
                  <a:gd name="T44" fmla="*/ 154 w 512"/>
                  <a:gd name="T45" fmla="*/ 617 h 850"/>
                  <a:gd name="T46" fmla="*/ 140 w 512"/>
                  <a:gd name="T47" fmla="*/ 591 h 850"/>
                  <a:gd name="T48" fmla="*/ 139 w 512"/>
                  <a:gd name="T49" fmla="*/ 570 h 850"/>
                  <a:gd name="T50" fmla="*/ 124 w 512"/>
                  <a:gd name="T51" fmla="*/ 551 h 850"/>
                  <a:gd name="T52" fmla="*/ 127 w 512"/>
                  <a:gd name="T53" fmla="*/ 533 h 850"/>
                  <a:gd name="T54" fmla="*/ 85 w 512"/>
                  <a:gd name="T55" fmla="*/ 490 h 850"/>
                  <a:gd name="T56" fmla="*/ 85 w 512"/>
                  <a:gd name="T57" fmla="*/ 465 h 850"/>
                  <a:gd name="T58" fmla="*/ 106 w 512"/>
                  <a:gd name="T59" fmla="*/ 456 h 850"/>
                  <a:gd name="T60" fmla="*/ 106 w 512"/>
                  <a:gd name="T61" fmla="*/ 440 h 850"/>
                  <a:gd name="T62" fmla="*/ 85 w 512"/>
                  <a:gd name="T63" fmla="*/ 436 h 850"/>
                  <a:gd name="T64" fmla="*/ 74 w 512"/>
                  <a:gd name="T65" fmla="*/ 412 h 850"/>
                  <a:gd name="T66" fmla="*/ 64 w 512"/>
                  <a:gd name="T67" fmla="*/ 371 h 850"/>
                  <a:gd name="T68" fmla="*/ 95 w 512"/>
                  <a:gd name="T69" fmla="*/ 393 h 850"/>
                  <a:gd name="T70" fmla="*/ 82 w 512"/>
                  <a:gd name="T71" fmla="*/ 364 h 850"/>
                  <a:gd name="T72" fmla="*/ 106 w 512"/>
                  <a:gd name="T73" fmla="*/ 364 h 850"/>
                  <a:gd name="T74" fmla="*/ 106 w 512"/>
                  <a:gd name="T75" fmla="*/ 343 h 850"/>
                  <a:gd name="T76" fmla="*/ 82 w 512"/>
                  <a:gd name="T77" fmla="*/ 329 h 850"/>
                  <a:gd name="T78" fmla="*/ 72 w 512"/>
                  <a:gd name="T79" fmla="*/ 349 h 850"/>
                  <a:gd name="T80" fmla="*/ 51 w 512"/>
                  <a:gd name="T81" fmla="*/ 342 h 850"/>
                  <a:gd name="T82" fmla="*/ 10 w 512"/>
                  <a:gd name="T83" fmla="*/ 246 h 850"/>
                  <a:gd name="T84" fmla="*/ 20 w 512"/>
                  <a:gd name="T85" fmla="*/ 178 h 850"/>
                  <a:gd name="T86" fmla="*/ 0 w 512"/>
                  <a:gd name="T87" fmla="*/ 139 h 850"/>
                  <a:gd name="T88" fmla="*/ 11 w 512"/>
                  <a:gd name="T89" fmla="*/ 110 h 850"/>
                  <a:gd name="T90" fmla="*/ 30 w 512"/>
                  <a:gd name="T91" fmla="*/ 104 h 850"/>
                  <a:gd name="T92" fmla="*/ 51 w 512"/>
                  <a:gd name="T93" fmla="*/ 57 h 850"/>
                  <a:gd name="T94" fmla="*/ 51 w 512"/>
                  <a:gd name="T95" fmla="*/ 0 h 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2"/>
                  <a:gd name="T145" fmla="*/ 0 h 850"/>
                  <a:gd name="T146" fmla="*/ 512 w 512"/>
                  <a:gd name="T147" fmla="*/ 850 h 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2" h="850">
                    <a:moveTo>
                      <a:pt x="40" y="0"/>
                    </a:moveTo>
                    <a:lnTo>
                      <a:pt x="275" y="50"/>
                    </a:lnTo>
                    <a:lnTo>
                      <a:pt x="223" y="300"/>
                    </a:lnTo>
                    <a:lnTo>
                      <a:pt x="488" y="681"/>
                    </a:lnTo>
                    <a:lnTo>
                      <a:pt x="512" y="730"/>
                    </a:lnTo>
                    <a:lnTo>
                      <a:pt x="487" y="753"/>
                    </a:lnTo>
                    <a:lnTo>
                      <a:pt x="471" y="795"/>
                    </a:lnTo>
                    <a:lnTo>
                      <a:pt x="455" y="820"/>
                    </a:lnTo>
                    <a:lnTo>
                      <a:pt x="472" y="842"/>
                    </a:lnTo>
                    <a:lnTo>
                      <a:pt x="444" y="850"/>
                    </a:lnTo>
                    <a:lnTo>
                      <a:pt x="289" y="844"/>
                    </a:lnTo>
                    <a:lnTo>
                      <a:pt x="279" y="794"/>
                    </a:lnTo>
                    <a:lnTo>
                      <a:pt x="252" y="758"/>
                    </a:lnTo>
                    <a:lnTo>
                      <a:pt x="232" y="745"/>
                    </a:lnTo>
                    <a:lnTo>
                      <a:pt x="227" y="719"/>
                    </a:lnTo>
                    <a:lnTo>
                      <a:pt x="210" y="705"/>
                    </a:lnTo>
                    <a:lnTo>
                      <a:pt x="194" y="687"/>
                    </a:lnTo>
                    <a:lnTo>
                      <a:pt x="188" y="667"/>
                    </a:lnTo>
                    <a:lnTo>
                      <a:pt x="173" y="654"/>
                    </a:lnTo>
                    <a:lnTo>
                      <a:pt x="149" y="661"/>
                    </a:lnTo>
                    <a:lnTo>
                      <a:pt x="122" y="651"/>
                    </a:lnTo>
                    <a:lnTo>
                      <a:pt x="122" y="640"/>
                    </a:lnTo>
                    <a:lnTo>
                      <a:pt x="121" y="617"/>
                    </a:lnTo>
                    <a:lnTo>
                      <a:pt x="110" y="591"/>
                    </a:lnTo>
                    <a:lnTo>
                      <a:pt x="109" y="570"/>
                    </a:lnTo>
                    <a:lnTo>
                      <a:pt x="97" y="551"/>
                    </a:lnTo>
                    <a:lnTo>
                      <a:pt x="100" y="533"/>
                    </a:lnTo>
                    <a:lnTo>
                      <a:pt x="66" y="490"/>
                    </a:lnTo>
                    <a:lnTo>
                      <a:pt x="66" y="465"/>
                    </a:lnTo>
                    <a:lnTo>
                      <a:pt x="83" y="456"/>
                    </a:lnTo>
                    <a:lnTo>
                      <a:pt x="83" y="440"/>
                    </a:lnTo>
                    <a:lnTo>
                      <a:pt x="66" y="436"/>
                    </a:lnTo>
                    <a:lnTo>
                      <a:pt x="58" y="412"/>
                    </a:lnTo>
                    <a:lnTo>
                      <a:pt x="50" y="371"/>
                    </a:lnTo>
                    <a:lnTo>
                      <a:pt x="75" y="393"/>
                    </a:lnTo>
                    <a:lnTo>
                      <a:pt x="65" y="364"/>
                    </a:lnTo>
                    <a:lnTo>
                      <a:pt x="83" y="364"/>
                    </a:lnTo>
                    <a:lnTo>
                      <a:pt x="83" y="343"/>
                    </a:lnTo>
                    <a:lnTo>
                      <a:pt x="65" y="329"/>
                    </a:lnTo>
                    <a:lnTo>
                      <a:pt x="56" y="349"/>
                    </a:lnTo>
                    <a:lnTo>
                      <a:pt x="40" y="342"/>
                    </a:lnTo>
                    <a:lnTo>
                      <a:pt x="7" y="246"/>
                    </a:lnTo>
                    <a:lnTo>
                      <a:pt x="16" y="178"/>
                    </a:lnTo>
                    <a:lnTo>
                      <a:pt x="0" y="139"/>
                    </a:lnTo>
                    <a:lnTo>
                      <a:pt x="8" y="110"/>
                    </a:lnTo>
                    <a:lnTo>
                      <a:pt x="24" y="104"/>
                    </a:lnTo>
                    <a:lnTo>
                      <a:pt x="40" y="5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2" name="Freeform 47"/>
              <p:cNvSpPr>
                <a:spLocks/>
              </p:cNvSpPr>
              <p:nvPr/>
            </p:nvSpPr>
            <p:spPr bwMode="auto">
              <a:xfrm>
                <a:off x="1828" y="1372"/>
                <a:ext cx="379" cy="608"/>
              </a:xfrm>
              <a:custGeom>
                <a:avLst/>
                <a:gdLst>
                  <a:gd name="T0" fmla="*/ 108 w 349"/>
                  <a:gd name="T1" fmla="*/ 0 h 608"/>
                  <a:gd name="T2" fmla="*/ 66 w 349"/>
                  <a:gd name="T3" fmla="*/ 238 h 608"/>
                  <a:gd name="T4" fmla="*/ 109 w 349"/>
                  <a:gd name="T5" fmla="*/ 288 h 608"/>
                  <a:gd name="T6" fmla="*/ 43 w 349"/>
                  <a:gd name="T7" fmla="*/ 341 h 608"/>
                  <a:gd name="T8" fmla="*/ 34 w 349"/>
                  <a:gd name="T9" fmla="*/ 378 h 608"/>
                  <a:gd name="T10" fmla="*/ 53 w 349"/>
                  <a:gd name="T11" fmla="*/ 404 h 608"/>
                  <a:gd name="T12" fmla="*/ 34 w 349"/>
                  <a:gd name="T13" fmla="*/ 416 h 608"/>
                  <a:gd name="T14" fmla="*/ 0 w 349"/>
                  <a:gd name="T15" fmla="*/ 554 h 608"/>
                  <a:gd name="T16" fmla="*/ 212 w 349"/>
                  <a:gd name="T17" fmla="*/ 586 h 608"/>
                  <a:gd name="T18" fmla="*/ 415 w 349"/>
                  <a:gd name="T19" fmla="*/ 608 h 608"/>
                  <a:gd name="T20" fmla="*/ 435 w 349"/>
                  <a:gd name="T21" fmla="*/ 482 h 608"/>
                  <a:gd name="T22" fmla="*/ 447 w 349"/>
                  <a:gd name="T23" fmla="*/ 413 h 608"/>
                  <a:gd name="T24" fmla="*/ 427 w 349"/>
                  <a:gd name="T25" fmla="*/ 388 h 608"/>
                  <a:gd name="T26" fmla="*/ 381 w 349"/>
                  <a:gd name="T27" fmla="*/ 395 h 608"/>
                  <a:gd name="T28" fmla="*/ 319 w 349"/>
                  <a:gd name="T29" fmla="*/ 401 h 608"/>
                  <a:gd name="T30" fmla="*/ 311 w 349"/>
                  <a:gd name="T31" fmla="*/ 345 h 608"/>
                  <a:gd name="T32" fmla="*/ 237 w 349"/>
                  <a:gd name="T33" fmla="*/ 299 h 608"/>
                  <a:gd name="T34" fmla="*/ 247 w 349"/>
                  <a:gd name="T35" fmla="*/ 270 h 608"/>
                  <a:gd name="T36" fmla="*/ 253 w 349"/>
                  <a:gd name="T37" fmla="*/ 218 h 608"/>
                  <a:gd name="T38" fmla="*/ 161 w 349"/>
                  <a:gd name="T39" fmla="*/ 106 h 608"/>
                  <a:gd name="T40" fmla="*/ 173 w 349"/>
                  <a:gd name="T41" fmla="*/ 7 h 608"/>
                  <a:gd name="T42" fmla="*/ 108 w 349"/>
                  <a:gd name="T43" fmla="*/ 0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9"/>
                  <a:gd name="T67" fmla="*/ 0 h 608"/>
                  <a:gd name="T68" fmla="*/ 349 w 349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9" h="608">
                    <a:moveTo>
                      <a:pt x="84" y="0"/>
                    </a:moveTo>
                    <a:lnTo>
                      <a:pt x="52" y="238"/>
                    </a:lnTo>
                    <a:lnTo>
                      <a:pt x="85" y="288"/>
                    </a:lnTo>
                    <a:lnTo>
                      <a:pt x="34" y="341"/>
                    </a:lnTo>
                    <a:lnTo>
                      <a:pt x="27" y="378"/>
                    </a:lnTo>
                    <a:lnTo>
                      <a:pt x="41" y="404"/>
                    </a:lnTo>
                    <a:lnTo>
                      <a:pt x="27" y="416"/>
                    </a:lnTo>
                    <a:lnTo>
                      <a:pt x="0" y="554"/>
                    </a:lnTo>
                    <a:lnTo>
                      <a:pt x="166" y="586"/>
                    </a:lnTo>
                    <a:lnTo>
                      <a:pt x="324" y="608"/>
                    </a:lnTo>
                    <a:lnTo>
                      <a:pt x="340" y="482"/>
                    </a:lnTo>
                    <a:lnTo>
                      <a:pt x="349" y="413"/>
                    </a:lnTo>
                    <a:lnTo>
                      <a:pt x="333" y="388"/>
                    </a:lnTo>
                    <a:lnTo>
                      <a:pt x="297" y="395"/>
                    </a:lnTo>
                    <a:lnTo>
                      <a:pt x="250" y="401"/>
                    </a:lnTo>
                    <a:lnTo>
                      <a:pt x="242" y="345"/>
                    </a:lnTo>
                    <a:lnTo>
                      <a:pt x="185" y="299"/>
                    </a:lnTo>
                    <a:lnTo>
                      <a:pt x="192" y="270"/>
                    </a:lnTo>
                    <a:lnTo>
                      <a:pt x="198" y="218"/>
                    </a:lnTo>
                    <a:lnTo>
                      <a:pt x="125" y="106"/>
                    </a:lnTo>
                    <a:lnTo>
                      <a:pt x="134" y="7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3" name="Freeform 48"/>
              <p:cNvSpPr>
                <a:spLocks/>
              </p:cNvSpPr>
              <p:nvPr/>
            </p:nvSpPr>
            <p:spPr bwMode="auto">
              <a:xfrm>
                <a:off x="3434" y="2536"/>
                <a:ext cx="227" cy="394"/>
              </a:xfrm>
              <a:custGeom>
                <a:avLst/>
                <a:gdLst>
                  <a:gd name="T0" fmla="*/ 75 w 210"/>
                  <a:gd name="T1" fmla="*/ 13 h 394"/>
                  <a:gd name="T2" fmla="*/ 34 w 210"/>
                  <a:gd name="T3" fmla="*/ 80 h 394"/>
                  <a:gd name="T4" fmla="*/ 0 w 210"/>
                  <a:gd name="T5" fmla="*/ 124 h 394"/>
                  <a:gd name="T6" fmla="*/ 12 w 210"/>
                  <a:gd name="T7" fmla="*/ 175 h 394"/>
                  <a:gd name="T8" fmla="*/ 53 w 210"/>
                  <a:gd name="T9" fmla="*/ 246 h 394"/>
                  <a:gd name="T10" fmla="*/ 21 w 210"/>
                  <a:gd name="T11" fmla="*/ 318 h 394"/>
                  <a:gd name="T12" fmla="*/ 6 w 210"/>
                  <a:gd name="T13" fmla="*/ 355 h 394"/>
                  <a:gd name="T14" fmla="*/ 161 w 210"/>
                  <a:gd name="T15" fmla="*/ 340 h 394"/>
                  <a:gd name="T16" fmla="*/ 170 w 210"/>
                  <a:gd name="T17" fmla="*/ 388 h 394"/>
                  <a:gd name="T18" fmla="*/ 201 w 210"/>
                  <a:gd name="T19" fmla="*/ 394 h 394"/>
                  <a:gd name="T20" fmla="*/ 208 w 210"/>
                  <a:gd name="T21" fmla="*/ 369 h 394"/>
                  <a:gd name="T22" fmla="*/ 265 w 210"/>
                  <a:gd name="T23" fmla="*/ 362 h 394"/>
                  <a:gd name="T24" fmla="*/ 252 w 210"/>
                  <a:gd name="T25" fmla="*/ 282 h 394"/>
                  <a:gd name="T26" fmla="*/ 250 w 210"/>
                  <a:gd name="T27" fmla="*/ 0 h 394"/>
                  <a:gd name="T28" fmla="*/ 75 w 210"/>
                  <a:gd name="T29" fmla="*/ 13 h 3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394"/>
                  <a:gd name="T47" fmla="*/ 210 w 210"/>
                  <a:gd name="T48" fmla="*/ 394 h 3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394">
                    <a:moveTo>
                      <a:pt x="59" y="13"/>
                    </a:moveTo>
                    <a:lnTo>
                      <a:pt x="27" y="80"/>
                    </a:lnTo>
                    <a:lnTo>
                      <a:pt x="0" y="124"/>
                    </a:lnTo>
                    <a:lnTo>
                      <a:pt x="9" y="175"/>
                    </a:lnTo>
                    <a:lnTo>
                      <a:pt x="42" y="246"/>
                    </a:lnTo>
                    <a:lnTo>
                      <a:pt x="17" y="318"/>
                    </a:lnTo>
                    <a:lnTo>
                      <a:pt x="6" y="355"/>
                    </a:lnTo>
                    <a:lnTo>
                      <a:pt x="128" y="340"/>
                    </a:lnTo>
                    <a:lnTo>
                      <a:pt x="134" y="388"/>
                    </a:lnTo>
                    <a:lnTo>
                      <a:pt x="159" y="394"/>
                    </a:lnTo>
                    <a:lnTo>
                      <a:pt x="165" y="369"/>
                    </a:lnTo>
                    <a:lnTo>
                      <a:pt x="210" y="362"/>
                    </a:lnTo>
                    <a:lnTo>
                      <a:pt x="200" y="282"/>
                    </a:lnTo>
                    <a:lnTo>
                      <a:pt x="198" y="0"/>
                    </a:lnTo>
                    <a:lnTo>
                      <a:pt x="59" y="1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4" name="Freeform 49"/>
              <p:cNvSpPr>
                <a:spLocks/>
              </p:cNvSpPr>
              <p:nvPr/>
            </p:nvSpPr>
            <p:spPr bwMode="auto">
              <a:xfrm>
                <a:off x="3647" y="2517"/>
                <a:ext cx="257" cy="398"/>
              </a:xfrm>
              <a:custGeom>
                <a:avLst/>
                <a:gdLst>
                  <a:gd name="T0" fmla="*/ 0 w 237"/>
                  <a:gd name="T1" fmla="*/ 20 h 398"/>
                  <a:gd name="T2" fmla="*/ 196 w 237"/>
                  <a:gd name="T3" fmla="*/ 0 h 398"/>
                  <a:gd name="T4" fmla="*/ 259 w 237"/>
                  <a:gd name="T5" fmla="*/ 184 h 398"/>
                  <a:gd name="T6" fmla="*/ 303 w 237"/>
                  <a:gd name="T7" fmla="*/ 213 h 398"/>
                  <a:gd name="T8" fmla="*/ 268 w 237"/>
                  <a:gd name="T9" fmla="*/ 267 h 398"/>
                  <a:gd name="T10" fmla="*/ 301 w 237"/>
                  <a:gd name="T11" fmla="*/ 319 h 398"/>
                  <a:gd name="T12" fmla="*/ 101 w 237"/>
                  <a:gd name="T13" fmla="*/ 338 h 398"/>
                  <a:gd name="T14" fmla="*/ 108 w 237"/>
                  <a:gd name="T15" fmla="*/ 383 h 398"/>
                  <a:gd name="T16" fmla="*/ 79 w 237"/>
                  <a:gd name="T17" fmla="*/ 398 h 398"/>
                  <a:gd name="T18" fmla="*/ 56 w 237"/>
                  <a:gd name="T19" fmla="*/ 341 h 398"/>
                  <a:gd name="T20" fmla="*/ 42 w 237"/>
                  <a:gd name="T21" fmla="*/ 387 h 398"/>
                  <a:gd name="T22" fmla="*/ 16 w 237"/>
                  <a:gd name="T23" fmla="*/ 383 h 398"/>
                  <a:gd name="T24" fmla="*/ 10 w 237"/>
                  <a:gd name="T25" fmla="*/ 337 h 398"/>
                  <a:gd name="T26" fmla="*/ 1 w 237"/>
                  <a:gd name="T27" fmla="*/ 297 h 398"/>
                  <a:gd name="T28" fmla="*/ 0 w 237"/>
                  <a:gd name="T29" fmla="*/ 20 h 3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7"/>
                  <a:gd name="T46" fmla="*/ 0 h 398"/>
                  <a:gd name="T47" fmla="*/ 237 w 237"/>
                  <a:gd name="T48" fmla="*/ 398 h 3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7" h="398">
                    <a:moveTo>
                      <a:pt x="0" y="20"/>
                    </a:moveTo>
                    <a:lnTo>
                      <a:pt x="154" y="0"/>
                    </a:lnTo>
                    <a:lnTo>
                      <a:pt x="203" y="184"/>
                    </a:lnTo>
                    <a:lnTo>
                      <a:pt x="237" y="213"/>
                    </a:lnTo>
                    <a:lnTo>
                      <a:pt x="210" y="267"/>
                    </a:lnTo>
                    <a:lnTo>
                      <a:pt x="236" y="319"/>
                    </a:lnTo>
                    <a:lnTo>
                      <a:pt x="79" y="338"/>
                    </a:lnTo>
                    <a:lnTo>
                      <a:pt x="85" y="383"/>
                    </a:lnTo>
                    <a:lnTo>
                      <a:pt x="62" y="398"/>
                    </a:lnTo>
                    <a:lnTo>
                      <a:pt x="44" y="341"/>
                    </a:lnTo>
                    <a:lnTo>
                      <a:pt x="33" y="387"/>
                    </a:lnTo>
                    <a:lnTo>
                      <a:pt x="13" y="383"/>
                    </a:lnTo>
                    <a:lnTo>
                      <a:pt x="7" y="337"/>
                    </a:lnTo>
                    <a:lnTo>
                      <a:pt x="1" y="297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5" name="Freeform 50"/>
              <p:cNvSpPr>
                <a:spLocks/>
              </p:cNvSpPr>
              <p:nvPr/>
            </p:nvSpPr>
            <p:spPr bwMode="auto">
              <a:xfrm>
                <a:off x="3814" y="2497"/>
                <a:ext cx="356" cy="366"/>
              </a:xfrm>
              <a:custGeom>
                <a:avLst/>
                <a:gdLst>
                  <a:gd name="T0" fmla="*/ 0 w 328"/>
                  <a:gd name="T1" fmla="*/ 23 h 366"/>
                  <a:gd name="T2" fmla="*/ 4 w 328"/>
                  <a:gd name="T3" fmla="*/ 23 h 366"/>
                  <a:gd name="T4" fmla="*/ 102 w 328"/>
                  <a:gd name="T5" fmla="*/ 7 h 366"/>
                  <a:gd name="T6" fmla="*/ 190 w 328"/>
                  <a:gd name="T7" fmla="*/ 0 h 366"/>
                  <a:gd name="T8" fmla="*/ 177 w 328"/>
                  <a:gd name="T9" fmla="*/ 19 h 366"/>
                  <a:gd name="T10" fmla="*/ 204 w 328"/>
                  <a:gd name="T11" fmla="*/ 19 h 366"/>
                  <a:gd name="T12" fmla="*/ 354 w 328"/>
                  <a:gd name="T13" fmla="*/ 132 h 366"/>
                  <a:gd name="T14" fmla="*/ 411 w 328"/>
                  <a:gd name="T15" fmla="*/ 205 h 366"/>
                  <a:gd name="T16" fmla="*/ 419 w 328"/>
                  <a:gd name="T17" fmla="*/ 254 h 366"/>
                  <a:gd name="T18" fmla="*/ 400 w 328"/>
                  <a:gd name="T19" fmla="*/ 266 h 366"/>
                  <a:gd name="T20" fmla="*/ 411 w 328"/>
                  <a:gd name="T21" fmla="*/ 316 h 366"/>
                  <a:gd name="T22" fmla="*/ 370 w 328"/>
                  <a:gd name="T23" fmla="*/ 318 h 366"/>
                  <a:gd name="T24" fmla="*/ 370 w 328"/>
                  <a:gd name="T25" fmla="*/ 360 h 366"/>
                  <a:gd name="T26" fmla="*/ 335 w 328"/>
                  <a:gd name="T27" fmla="*/ 339 h 366"/>
                  <a:gd name="T28" fmla="*/ 120 w 328"/>
                  <a:gd name="T29" fmla="*/ 366 h 366"/>
                  <a:gd name="T30" fmla="*/ 72 w 328"/>
                  <a:gd name="T31" fmla="*/ 287 h 366"/>
                  <a:gd name="T32" fmla="*/ 106 w 328"/>
                  <a:gd name="T33" fmla="*/ 233 h 366"/>
                  <a:gd name="T34" fmla="*/ 60 w 328"/>
                  <a:gd name="T35" fmla="*/ 206 h 366"/>
                  <a:gd name="T36" fmla="*/ 0 w 328"/>
                  <a:gd name="T37" fmla="*/ 23 h 3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8"/>
                  <a:gd name="T58" fmla="*/ 0 h 366"/>
                  <a:gd name="T59" fmla="*/ 328 w 328"/>
                  <a:gd name="T60" fmla="*/ 366 h 3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8" h="366">
                    <a:moveTo>
                      <a:pt x="0" y="23"/>
                    </a:moveTo>
                    <a:lnTo>
                      <a:pt x="4" y="23"/>
                    </a:lnTo>
                    <a:lnTo>
                      <a:pt x="80" y="7"/>
                    </a:lnTo>
                    <a:lnTo>
                      <a:pt x="148" y="0"/>
                    </a:lnTo>
                    <a:lnTo>
                      <a:pt x="138" y="19"/>
                    </a:lnTo>
                    <a:lnTo>
                      <a:pt x="159" y="19"/>
                    </a:lnTo>
                    <a:lnTo>
                      <a:pt x="276" y="132"/>
                    </a:lnTo>
                    <a:lnTo>
                      <a:pt x="322" y="205"/>
                    </a:lnTo>
                    <a:lnTo>
                      <a:pt x="328" y="254"/>
                    </a:lnTo>
                    <a:lnTo>
                      <a:pt x="313" y="266"/>
                    </a:lnTo>
                    <a:lnTo>
                      <a:pt x="322" y="316"/>
                    </a:lnTo>
                    <a:lnTo>
                      <a:pt x="289" y="318"/>
                    </a:lnTo>
                    <a:lnTo>
                      <a:pt x="289" y="360"/>
                    </a:lnTo>
                    <a:lnTo>
                      <a:pt x="263" y="339"/>
                    </a:lnTo>
                    <a:lnTo>
                      <a:pt x="94" y="366"/>
                    </a:lnTo>
                    <a:lnTo>
                      <a:pt x="56" y="287"/>
                    </a:lnTo>
                    <a:lnTo>
                      <a:pt x="83" y="233"/>
                    </a:lnTo>
                    <a:lnTo>
                      <a:pt x="47" y="206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6" name="Freeform 51"/>
              <p:cNvSpPr>
                <a:spLocks/>
              </p:cNvSpPr>
              <p:nvPr/>
            </p:nvSpPr>
            <p:spPr bwMode="auto">
              <a:xfrm>
                <a:off x="3900" y="2273"/>
                <a:ext cx="559" cy="243"/>
              </a:xfrm>
              <a:custGeom>
                <a:avLst/>
                <a:gdLst>
                  <a:gd name="T0" fmla="*/ 23 w 516"/>
                  <a:gd name="T1" fmla="*/ 180 h 243"/>
                  <a:gd name="T2" fmla="*/ 0 w 516"/>
                  <a:gd name="T3" fmla="*/ 231 h 243"/>
                  <a:gd name="T4" fmla="*/ 86 w 516"/>
                  <a:gd name="T5" fmla="*/ 224 h 243"/>
                  <a:gd name="T6" fmla="*/ 118 w 516"/>
                  <a:gd name="T7" fmla="*/ 201 h 243"/>
                  <a:gd name="T8" fmla="*/ 234 w 516"/>
                  <a:gd name="T9" fmla="*/ 175 h 243"/>
                  <a:gd name="T10" fmla="*/ 265 w 516"/>
                  <a:gd name="T11" fmla="*/ 189 h 243"/>
                  <a:gd name="T12" fmla="*/ 341 w 516"/>
                  <a:gd name="T13" fmla="*/ 180 h 243"/>
                  <a:gd name="T14" fmla="*/ 341 w 516"/>
                  <a:gd name="T15" fmla="*/ 183 h 243"/>
                  <a:gd name="T16" fmla="*/ 456 w 516"/>
                  <a:gd name="T17" fmla="*/ 243 h 243"/>
                  <a:gd name="T18" fmla="*/ 522 w 516"/>
                  <a:gd name="T19" fmla="*/ 226 h 243"/>
                  <a:gd name="T20" fmla="*/ 561 w 516"/>
                  <a:gd name="T21" fmla="*/ 159 h 243"/>
                  <a:gd name="T22" fmla="*/ 625 w 516"/>
                  <a:gd name="T23" fmla="*/ 140 h 243"/>
                  <a:gd name="T24" fmla="*/ 656 w 516"/>
                  <a:gd name="T25" fmla="*/ 90 h 243"/>
                  <a:gd name="T26" fmla="*/ 654 w 516"/>
                  <a:gd name="T27" fmla="*/ 30 h 243"/>
                  <a:gd name="T28" fmla="*/ 647 w 516"/>
                  <a:gd name="T29" fmla="*/ 80 h 243"/>
                  <a:gd name="T30" fmla="*/ 610 w 516"/>
                  <a:gd name="T31" fmla="*/ 122 h 243"/>
                  <a:gd name="T32" fmla="*/ 596 w 516"/>
                  <a:gd name="T33" fmla="*/ 119 h 243"/>
                  <a:gd name="T34" fmla="*/ 548 w 516"/>
                  <a:gd name="T35" fmla="*/ 130 h 243"/>
                  <a:gd name="T36" fmla="*/ 548 w 516"/>
                  <a:gd name="T37" fmla="*/ 116 h 243"/>
                  <a:gd name="T38" fmla="*/ 596 w 516"/>
                  <a:gd name="T39" fmla="*/ 102 h 243"/>
                  <a:gd name="T40" fmla="*/ 551 w 516"/>
                  <a:gd name="T41" fmla="*/ 97 h 243"/>
                  <a:gd name="T42" fmla="*/ 602 w 516"/>
                  <a:gd name="T43" fmla="*/ 85 h 243"/>
                  <a:gd name="T44" fmla="*/ 622 w 516"/>
                  <a:gd name="T45" fmla="*/ 92 h 243"/>
                  <a:gd name="T46" fmla="*/ 632 w 516"/>
                  <a:gd name="T47" fmla="*/ 45 h 243"/>
                  <a:gd name="T48" fmla="*/ 620 w 516"/>
                  <a:gd name="T49" fmla="*/ 34 h 243"/>
                  <a:gd name="T50" fmla="*/ 560 w 516"/>
                  <a:gd name="T51" fmla="*/ 53 h 243"/>
                  <a:gd name="T52" fmla="*/ 561 w 516"/>
                  <a:gd name="T53" fmla="*/ 25 h 243"/>
                  <a:gd name="T54" fmla="*/ 586 w 516"/>
                  <a:gd name="T55" fmla="*/ 32 h 243"/>
                  <a:gd name="T56" fmla="*/ 620 w 516"/>
                  <a:gd name="T57" fmla="*/ 10 h 243"/>
                  <a:gd name="T58" fmla="*/ 601 w 516"/>
                  <a:gd name="T59" fmla="*/ 0 h 243"/>
                  <a:gd name="T60" fmla="*/ 404 w 516"/>
                  <a:gd name="T61" fmla="*/ 37 h 243"/>
                  <a:gd name="T62" fmla="*/ 165 w 516"/>
                  <a:gd name="T63" fmla="*/ 79 h 243"/>
                  <a:gd name="T64" fmla="*/ 55 w 516"/>
                  <a:gd name="T65" fmla="*/ 179 h 243"/>
                  <a:gd name="T66" fmla="*/ 23 w 516"/>
                  <a:gd name="T67" fmla="*/ 180 h 2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6"/>
                  <a:gd name="T103" fmla="*/ 0 h 243"/>
                  <a:gd name="T104" fmla="*/ 516 w 516"/>
                  <a:gd name="T105" fmla="*/ 243 h 2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6" h="243">
                    <a:moveTo>
                      <a:pt x="18" y="180"/>
                    </a:moveTo>
                    <a:lnTo>
                      <a:pt x="0" y="231"/>
                    </a:lnTo>
                    <a:lnTo>
                      <a:pt x="67" y="224"/>
                    </a:lnTo>
                    <a:lnTo>
                      <a:pt x="93" y="201"/>
                    </a:lnTo>
                    <a:lnTo>
                      <a:pt x="184" y="175"/>
                    </a:lnTo>
                    <a:lnTo>
                      <a:pt x="209" y="189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359" y="243"/>
                    </a:lnTo>
                    <a:lnTo>
                      <a:pt x="411" y="226"/>
                    </a:lnTo>
                    <a:lnTo>
                      <a:pt x="441" y="159"/>
                    </a:lnTo>
                    <a:lnTo>
                      <a:pt x="492" y="140"/>
                    </a:lnTo>
                    <a:lnTo>
                      <a:pt x="516" y="90"/>
                    </a:lnTo>
                    <a:lnTo>
                      <a:pt x="515" y="30"/>
                    </a:lnTo>
                    <a:lnTo>
                      <a:pt x="509" y="80"/>
                    </a:lnTo>
                    <a:lnTo>
                      <a:pt x="480" y="122"/>
                    </a:lnTo>
                    <a:lnTo>
                      <a:pt x="469" y="119"/>
                    </a:lnTo>
                    <a:lnTo>
                      <a:pt x="431" y="130"/>
                    </a:lnTo>
                    <a:lnTo>
                      <a:pt x="431" y="116"/>
                    </a:lnTo>
                    <a:lnTo>
                      <a:pt x="469" y="102"/>
                    </a:lnTo>
                    <a:lnTo>
                      <a:pt x="434" y="97"/>
                    </a:lnTo>
                    <a:lnTo>
                      <a:pt x="474" y="85"/>
                    </a:lnTo>
                    <a:lnTo>
                      <a:pt x="489" y="92"/>
                    </a:lnTo>
                    <a:lnTo>
                      <a:pt x="497" y="45"/>
                    </a:lnTo>
                    <a:lnTo>
                      <a:pt x="487" y="34"/>
                    </a:lnTo>
                    <a:lnTo>
                      <a:pt x="440" y="53"/>
                    </a:lnTo>
                    <a:lnTo>
                      <a:pt x="441" y="25"/>
                    </a:lnTo>
                    <a:lnTo>
                      <a:pt x="461" y="32"/>
                    </a:lnTo>
                    <a:lnTo>
                      <a:pt x="487" y="10"/>
                    </a:lnTo>
                    <a:lnTo>
                      <a:pt x="473" y="0"/>
                    </a:lnTo>
                    <a:lnTo>
                      <a:pt x="318" y="37"/>
                    </a:lnTo>
                    <a:lnTo>
                      <a:pt x="129" y="79"/>
                    </a:lnTo>
                    <a:lnTo>
                      <a:pt x="43" y="179"/>
                    </a:lnTo>
                    <a:lnTo>
                      <a:pt x="18" y="18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7" name="Freeform 52"/>
              <p:cNvSpPr>
                <a:spLocks/>
              </p:cNvSpPr>
              <p:nvPr/>
            </p:nvSpPr>
            <p:spPr bwMode="auto">
              <a:xfrm>
                <a:off x="4352" y="2017"/>
                <a:ext cx="78" cy="96"/>
              </a:xfrm>
              <a:custGeom>
                <a:avLst/>
                <a:gdLst>
                  <a:gd name="T0" fmla="*/ 0 w 72"/>
                  <a:gd name="T1" fmla="*/ 5 h 96"/>
                  <a:gd name="T2" fmla="*/ 18 w 72"/>
                  <a:gd name="T3" fmla="*/ 0 h 96"/>
                  <a:gd name="T4" fmla="*/ 61 w 72"/>
                  <a:gd name="T5" fmla="*/ 21 h 96"/>
                  <a:gd name="T6" fmla="*/ 61 w 72"/>
                  <a:gd name="T7" fmla="*/ 42 h 96"/>
                  <a:gd name="T8" fmla="*/ 90 w 72"/>
                  <a:gd name="T9" fmla="*/ 57 h 96"/>
                  <a:gd name="T10" fmla="*/ 91 w 72"/>
                  <a:gd name="T11" fmla="*/ 85 h 96"/>
                  <a:gd name="T12" fmla="*/ 44 w 72"/>
                  <a:gd name="T13" fmla="*/ 96 h 96"/>
                  <a:gd name="T14" fmla="*/ 0 w 72"/>
                  <a:gd name="T15" fmla="*/ 5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96"/>
                  <a:gd name="T26" fmla="*/ 72 w 7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96">
                    <a:moveTo>
                      <a:pt x="0" y="5"/>
                    </a:moveTo>
                    <a:lnTo>
                      <a:pt x="15" y="0"/>
                    </a:lnTo>
                    <a:lnTo>
                      <a:pt x="48" y="21"/>
                    </a:lnTo>
                    <a:lnTo>
                      <a:pt x="48" y="42"/>
                    </a:lnTo>
                    <a:lnTo>
                      <a:pt x="71" y="57"/>
                    </a:lnTo>
                    <a:lnTo>
                      <a:pt x="72" y="85"/>
                    </a:lnTo>
                    <a:lnTo>
                      <a:pt x="35" y="9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8" name="Freeform 53"/>
              <p:cNvSpPr>
                <a:spLocks/>
              </p:cNvSpPr>
              <p:nvPr/>
            </p:nvSpPr>
            <p:spPr bwMode="auto">
              <a:xfrm>
                <a:off x="4050" y="1551"/>
                <a:ext cx="416" cy="336"/>
              </a:xfrm>
              <a:custGeom>
                <a:avLst/>
                <a:gdLst>
                  <a:gd name="T0" fmla="*/ 37 w 384"/>
                  <a:gd name="T1" fmla="*/ 226 h 336"/>
                  <a:gd name="T2" fmla="*/ 85 w 384"/>
                  <a:gd name="T3" fmla="*/ 206 h 336"/>
                  <a:gd name="T4" fmla="*/ 146 w 384"/>
                  <a:gd name="T5" fmla="*/ 201 h 336"/>
                  <a:gd name="T6" fmla="*/ 163 w 384"/>
                  <a:gd name="T7" fmla="*/ 183 h 336"/>
                  <a:gd name="T8" fmla="*/ 183 w 384"/>
                  <a:gd name="T9" fmla="*/ 181 h 336"/>
                  <a:gd name="T10" fmla="*/ 196 w 384"/>
                  <a:gd name="T11" fmla="*/ 162 h 336"/>
                  <a:gd name="T12" fmla="*/ 217 w 384"/>
                  <a:gd name="T13" fmla="*/ 155 h 336"/>
                  <a:gd name="T14" fmla="*/ 208 w 384"/>
                  <a:gd name="T15" fmla="*/ 120 h 336"/>
                  <a:gd name="T16" fmla="*/ 195 w 384"/>
                  <a:gd name="T17" fmla="*/ 111 h 336"/>
                  <a:gd name="T18" fmla="*/ 222 w 384"/>
                  <a:gd name="T19" fmla="*/ 82 h 336"/>
                  <a:gd name="T20" fmla="*/ 238 w 384"/>
                  <a:gd name="T21" fmla="*/ 82 h 336"/>
                  <a:gd name="T22" fmla="*/ 295 w 384"/>
                  <a:gd name="T23" fmla="*/ 22 h 336"/>
                  <a:gd name="T24" fmla="*/ 382 w 384"/>
                  <a:gd name="T25" fmla="*/ 0 h 336"/>
                  <a:gd name="T26" fmla="*/ 392 w 384"/>
                  <a:gd name="T27" fmla="*/ 56 h 336"/>
                  <a:gd name="T28" fmla="*/ 397 w 384"/>
                  <a:gd name="T29" fmla="*/ 54 h 336"/>
                  <a:gd name="T30" fmla="*/ 417 w 384"/>
                  <a:gd name="T31" fmla="*/ 74 h 336"/>
                  <a:gd name="T32" fmla="*/ 418 w 384"/>
                  <a:gd name="T33" fmla="*/ 132 h 336"/>
                  <a:gd name="T34" fmla="*/ 445 w 384"/>
                  <a:gd name="T35" fmla="*/ 179 h 336"/>
                  <a:gd name="T36" fmla="*/ 455 w 384"/>
                  <a:gd name="T37" fmla="*/ 240 h 336"/>
                  <a:gd name="T38" fmla="*/ 457 w 384"/>
                  <a:gd name="T39" fmla="*/ 293 h 336"/>
                  <a:gd name="T40" fmla="*/ 489 w 384"/>
                  <a:gd name="T41" fmla="*/ 310 h 336"/>
                  <a:gd name="T42" fmla="*/ 466 w 384"/>
                  <a:gd name="T43" fmla="*/ 336 h 336"/>
                  <a:gd name="T44" fmla="*/ 410 w 384"/>
                  <a:gd name="T45" fmla="*/ 306 h 336"/>
                  <a:gd name="T46" fmla="*/ 380 w 384"/>
                  <a:gd name="T47" fmla="*/ 308 h 336"/>
                  <a:gd name="T48" fmla="*/ 351 w 384"/>
                  <a:gd name="T49" fmla="*/ 301 h 336"/>
                  <a:gd name="T50" fmla="*/ 352 w 384"/>
                  <a:gd name="T51" fmla="*/ 283 h 336"/>
                  <a:gd name="T52" fmla="*/ 334 w 384"/>
                  <a:gd name="T53" fmla="*/ 277 h 336"/>
                  <a:gd name="T54" fmla="*/ 14 w 384"/>
                  <a:gd name="T55" fmla="*/ 329 h 336"/>
                  <a:gd name="T56" fmla="*/ 0 w 384"/>
                  <a:gd name="T57" fmla="*/ 314 h 336"/>
                  <a:gd name="T58" fmla="*/ 48 w 384"/>
                  <a:gd name="T59" fmla="*/ 254 h 336"/>
                  <a:gd name="T60" fmla="*/ 37 w 384"/>
                  <a:gd name="T61" fmla="*/ 226 h 3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4"/>
                  <a:gd name="T94" fmla="*/ 0 h 336"/>
                  <a:gd name="T95" fmla="*/ 384 w 384"/>
                  <a:gd name="T96" fmla="*/ 336 h 3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4" h="336">
                    <a:moveTo>
                      <a:pt x="29" y="226"/>
                    </a:moveTo>
                    <a:lnTo>
                      <a:pt x="66" y="206"/>
                    </a:lnTo>
                    <a:lnTo>
                      <a:pt x="115" y="201"/>
                    </a:lnTo>
                    <a:lnTo>
                      <a:pt x="127" y="183"/>
                    </a:lnTo>
                    <a:lnTo>
                      <a:pt x="144" y="181"/>
                    </a:lnTo>
                    <a:lnTo>
                      <a:pt x="154" y="162"/>
                    </a:lnTo>
                    <a:lnTo>
                      <a:pt x="171" y="155"/>
                    </a:lnTo>
                    <a:lnTo>
                      <a:pt x="163" y="120"/>
                    </a:lnTo>
                    <a:lnTo>
                      <a:pt x="153" y="111"/>
                    </a:lnTo>
                    <a:lnTo>
                      <a:pt x="174" y="82"/>
                    </a:lnTo>
                    <a:lnTo>
                      <a:pt x="187" y="82"/>
                    </a:lnTo>
                    <a:lnTo>
                      <a:pt x="232" y="22"/>
                    </a:lnTo>
                    <a:lnTo>
                      <a:pt x="301" y="0"/>
                    </a:lnTo>
                    <a:lnTo>
                      <a:pt x="308" y="56"/>
                    </a:lnTo>
                    <a:lnTo>
                      <a:pt x="312" y="54"/>
                    </a:lnTo>
                    <a:lnTo>
                      <a:pt x="328" y="74"/>
                    </a:lnTo>
                    <a:lnTo>
                      <a:pt x="329" y="132"/>
                    </a:lnTo>
                    <a:lnTo>
                      <a:pt x="350" y="179"/>
                    </a:lnTo>
                    <a:lnTo>
                      <a:pt x="358" y="240"/>
                    </a:lnTo>
                    <a:lnTo>
                      <a:pt x="360" y="293"/>
                    </a:lnTo>
                    <a:lnTo>
                      <a:pt x="384" y="310"/>
                    </a:lnTo>
                    <a:lnTo>
                      <a:pt x="366" y="336"/>
                    </a:lnTo>
                    <a:lnTo>
                      <a:pt x="322" y="306"/>
                    </a:lnTo>
                    <a:lnTo>
                      <a:pt x="299" y="308"/>
                    </a:lnTo>
                    <a:lnTo>
                      <a:pt x="276" y="301"/>
                    </a:lnTo>
                    <a:lnTo>
                      <a:pt x="277" y="283"/>
                    </a:lnTo>
                    <a:lnTo>
                      <a:pt x="262" y="277"/>
                    </a:lnTo>
                    <a:lnTo>
                      <a:pt x="11" y="329"/>
                    </a:lnTo>
                    <a:lnTo>
                      <a:pt x="0" y="314"/>
                    </a:lnTo>
                    <a:lnTo>
                      <a:pt x="38" y="254"/>
                    </a:lnTo>
                    <a:lnTo>
                      <a:pt x="29" y="22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59" name="Freeform 54"/>
              <p:cNvSpPr>
                <a:spLocks/>
              </p:cNvSpPr>
              <p:nvPr/>
            </p:nvSpPr>
            <p:spPr bwMode="auto">
              <a:xfrm>
                <a:off x="4456" y="1833"/>
                <a:ext cx="121" cy="72"/>
              </a:xfrm>
              <a:custGeom>
                <a:avLst/>
                <a:gdLst>
                  <a:gd name="T0" fmla="*/ 0 w 112"/>
                  <a:gd name="T1" fmla="*/ 53 h 72"/>
                  <a:gd name="T2" fmla="*/ 58 w 112"/>
                  <a:gd name="T3" fmla="*/ 30 h 72"/>
                  <a:gd name="T4" fmla="*/ 115 w 112"/>
                  <a:gd name="T5" fmla="*/ 0 h 72"/>
                  <a:gd name="T6" fmla="*/ 125 w 112"/>
                  <a:gd name="T7" fmla="*/ 1 h 72"/>
                  <a:gd name="T8" fmla="*/ 142 w 112"/>
                  <a:gd name="T9" fmla="*/ 3 h 72"/>
                  <a:gd name="T10" fmla="*/ 85 w 112"/>
                  <a:gd name="T11" fmla="*/ 40 h 72"/>
                  <a:gd name="T12" fmla="*/ 16 w 112"/>
                  <a:gd name="T13" fmla="*/ 72 h 72"/>
                  <a:gd name="T14" fmla="*/ 0 w 112"/>
                  <a:gd name="T15" fmla="*/ 53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72"/>
                  <a:gd name="T26" fmla="*/ 112 w 112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72">
                    <a:moveTo>
                      <a:pt x="0" y="53"/>
                    </a:moveTo>
                    <a:lnTo>
                      <a:pt x="46" y="30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12" y="3"/>
                    </a:lnTo>
                    <a:lnTo>
                      <a:pt x="68" y="40"/>
                    </a:lnTo>
                    <a:lnTo>
                      <a:pt x="13" y="72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397" y="2147"/>
                <a:ext cx="34" cy="57"/>
              </a:xfrm>
              <a:custGeom>
                <a:avLst/>
                <a:gdLst>
                  <a:gd name="T0" fmla="*/ 0 w 31"/>
                  <a:gd name="T1" fmla="*/ 5 h 57"/>
                  <a:gd name="T2" fmla="*/ 41 w 31"/>
                  <a:gd name="T3" fmla="*/ 0 h 57"/>
                  <a:gd name="T4" fmla="*/ 18 w 31"/>
                  <a:gd name="T5" fmla="*/ 57 h 57"/>
                  <a:gd name="T6" fmla="*/ 2 w 31"/>
                  <a:gd name="T7" fmla="*/ 55 h 57"/>
                  <a:gd name="T8" fmla="*/ 0 w 31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7"/>
                  <a:gd name="T17" fmla="*/ 31 w 3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7">
                    <a:moveTo>
                      <a:pt x="0" y="5"/>
                    </a:moveTo>
                    <a:lnTo>
                      <a:pt x="31" y="0"/>
                    </a:lnTo>
                    <a:lnTo>
                      <a:pt x="14" y="57"/>
                    </a:lnTo>
                    <a:lnTo>
                      <a:pt x="2" y="5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204" name="Oval 203"/>
            <p:cNvSpPr/>
            <p:nvPr/>
          </p:nvSpPr>
          <p:spPr>
            <a:xfrm>
              <a:off x="6355516" y="2630968"/>
              <a:ext cx="111695" cy="1078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6623553" y="2584417"/>
              <a:ext cx="109728" cy="1097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6503949" y="2656863"/>
              <a:ext cx="109728" cy="1097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5499225" y="3687144"/>
              <a:ext cx="109728" cy="1097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922810" y="3137596"/>
              <a:ext cx="109728" cy="1097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545" name="TextBox 94"/>
            <p:cNvSpPr txBox="1">
              <a:spLocks noChangeArrowheads="1"/>
            </p:cNvSpPr>
            <p:nvPr/>
          </p:nvSpPr>
          <p:spPr bwMode="auto">
            <a:xfrm>
              <a:off x="4869058" y="3874140"/>
              <a:ext cx="1371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>
                  <a:solidFill>
                    <a:srgbClr val="0070C0"/>
                  </a:solidFill>
                  <a:ea typeface="ＭＳ Ｐゴシック" charset="-128"/>
                </a:rPr>
                <a:t>CareSpark</a:t>
              </a:r>
              <a:r>
                <a:rPr lang="en-US" sz="1200" b="1" dirty="0">
                  <a:solidFill>
                    <a:srgbClr val="0070C0"/>
                  </a:solidFill>
                  <a:ea typeface="ＭＳ Ｐゴシック" charset="-128"/>
                </a:rPr>
                <a:t> (TN) </a:t>
              </a:r>
            </a:p>
          </p:txBody>
        </p:sp>
      </p:grp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Segoe UI Semibold" pitchFamily="34" charset="0"/>
              </a:rPr>
              <a:t>Direct Project Real-world Implementation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pPr algn="l"/>
            <a:r>
              <a:rPr lang="nl-NL" sz="800" smtClean="0">
                <a:solidFill>
                  <a:srgbClr val="404040"/>
                </a:solidFill>
                <a:latin typeface="Arial" charset="0"/>
                <a:ea typeface="ＭＳ Ｐゴシック" charset="-128"/>
              </a:rPr>
              <a:t>- </a:t>
            </a:r>
            <a:fld id="{2DE843EE-0326-49BE-8F6D-03D4387C616E}" type="slidenum">
              <a:rPr lang="nl-NL" sz="800" smtClean="0">
                <a:solidFill>
                  <a:srgbClr val="404040"/>
                </a:solidFill>
                <a:latin typeface="Arial" charset="0"/>
                <a:ea typeface="ＭＳ Ｐゴシック" charset="-128"/>
              </a:rPr>
              <a:pPr algn="l"/>
              <a:t>6</a:t>
            </a:fld>
            <a:r>
              <a:rPr lang="nl-NL" sz="800" smtClean="0">
                <a:solidFill>
                  <a:srgbClr val="404040"/>
                </a:solidFill>
                <a:latin typeface="Arial" charset="0"/>
                <a:ea typeface="ＭＳ Ｐゴシック" charset="-128"/>
              </a:rPr>
              <a:t> -</a:t>
            </a:r>
          </a:p>
        </p:txBody>
      </p:sp>
      <p:sp>
        <p:nvSpPr>
          <p:cNvPr id="2150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77800" y="1635125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defTabSz="45720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 2" charset="2"/>
              <a:buChar char="¡"/>
            </a:pPr>
            <a:endParaRPr lang="en-GB" sz="1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510" name="Rectangle 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77800" y="2257425"/>
            <a:ext cx="2632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defTabSz="45720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 2" charset="2"/>
              <a:buChar char="¡"/>
            </a:pPr>
            <a:endParaRPr lang="en-GB" sz="1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511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-177800" y="4586288"/>
            <a:ext cx="3200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defTabSz="45720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 2" charset="2"/>
              <a:buChar char="¡"/>
            </a:pPr>
            <a:endParaRPr lang="en-GB" sz="1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512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-223838" y="1612900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defTabSz="45720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endParaRPr lang="en-GB" sz="1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513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-223838" y="2222500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defTabSz="45720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endParaRPr lang="en-GB" sz="1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514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-223838" y="4584700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defTabSz="457200"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endParaRPr lang="en-GB" sz="1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515" name="TextBox 93"/>
          <p:cNvSpPr txBox="1">
            <a:spLocks noChangeArrowheads="1"/>
          </p:cNvSpPr>
          <p:nvPr/>
        </p:nvSpPr>
        <p:spPr bwMode="auto">
          <a:xfrm>
            <a:off x="519135" y="2760949"/>
            <a:ext cx="18437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ea typeface="ＭＳ Ｐゴシック" charset="-128"/>
              </a:rPr>
              <a:t>Redwood MedNet (CA)</a:t>
            </a:r>
          </a:p>
        </p:txBody>
      </p:sp>
      <p:sp>
        <p:nvSpPr>
          <p:cNvPr id="21516" name="TextBox 97"/>
          <p:cNvSpPr txBox="1">
            <a:spLocks noChangeArrowheads="1"/>
          </p:cNvSpPr>
          <p:nvPr/>
        </p:nvSpPr>
        <p:spPr bwMode="auto">
          <a:xfrm>
            <a:off x="6345771" y="2175919"/>
            <a:ext cx="126501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ea typeface="ＭＳ Ｐゴシック" charset="-128"/>
              </a:rPr>
              <a:t>MedAllies</a:t>
            </a:r>
            <a:r>
              <a:rPr lang="en-US" sz="1200" b="1" dirty="0">
                <a:solidFill>
                  <a:srgbClr val="0070C0"/>
                </a:solidFill>
                <a:ea typeface="ＭＳ Ｐゴシック" charset="-128"/>
              </a:rPr>
              <a:t> (NY)</a:t>
            </a:r>
          </a:p>
        </p:txBody>
      </p:sp>
      <p:sp>
        <p:nvSpPr>
          <p:cNvPr id="21517" name="TextBox 98"/>
          <p:cNvSpPr txBox="1">
            <a:spLocks noChangeArrowheads="1"/>
          </p:cNvSpPr>
          <p:nvPr/>
        </p:nvSpPr>
        <p:spPr bwMode="auto">
          <a:xfrm>
            <a:off x="7491517" y="1828290"/>
            <a:ext cx="1627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ea typeface="ＭＳ Ｐゴシック" charset="-128"/>
              </a:rPr>
              <a:t>Rhode Island Quality Institute (RI)</a:t>
            </a:r>
          </a:p>
        </p:txBody>
      </p:sp>
      <p:sp>
        <p:nvSpPr>
          <p:cNvPr id="21518" name="TextBox 99"/>
          <p:cNvSpPr txBox="1">
            <a:spLocks noChangeArrowheads="1"/>
          </p:cNvSpPr>
          <p:nvPr/>
        </p:nvSpPr>
        <p:spPr bwMode="auto">
          <a:xfrm>
            <a:off x="7423789" y="2772826"/>
            <a:ext cx="1715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ea typeface="ＭＳ Ｐゴシック" charset="-128"/>
              </a:rPr>
              <a:t>Medical Professional Services (CT)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228600" y="4889500"/>
            <a:ext cx="4537364" cy="1663700"/>
          </a:xfrm>
          <a:prstGeom prst="roundRect">
            <a:avLst>
              <a:gd name="adj" fmla="val 8111"/>
            </a:avLst>
          </a:prstGeom>
          <a:solidFill>
            <a:srgbClr val="6F72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defRPr/>
            </a:pPr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Direct Project is architected for rapid adoption by: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Thousands of hospitals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Hundreds of thousands of p</a:t>
            </a:r>
            <a:r>
              <a:rPr lang="en-US" sz="1400" dirty="0" err="1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hysicians</a:t>
            </a:r>
            <a:endParaRPr lang="en-US" sz="1400" dirty="0">
              <a:solidFill>
                <a:prstClr val="white"/>
              </a:solidFill>
              <a:ea typeface="ＭＳ Ｐゴシック" charset="-128"/>
              <a:cs typeface="ＭＳ Ｐゴシック" charset="-128"/>
            </a:endParaRP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Millions of providers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Tens (or hundreds?) of millions of patients</a:t>
            </a:r>
          </a:p>
          <a:p>
            <a:pPr marL="288925" indent="-2889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1931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Many other stakeholders in healthcare</a:t>
            </a:r>
          </a:p>
        </p:txBody>
      </p:sp>
      <p:sp>
        <p:nvSpPr>
          <p:cNvPr id="21520" name="Rectangle 92"/>
          <p:cNvSpPr>
            <a:spLocks noChangeArrowheads="1"/>
          </p:cNvSpPr>
          <p:nvPr/>
        </p:nvSpPr>
        <p:spPr bwMode="auto">
          <a:xfrm>
            <a:off x="304801" y="1016283"/>
            <a:ext cx="855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Direct Project </a:t>
            </a:r>
            <a:r>
              <a:rPr lang="en-US" b="1" dirty="0" smtClean="0">
                <a:solidFill>
                  <a:prstClr val="black"/>
                </a:solidFill>
                <a:ea typeface="ＭＳ Ｐゴシック" charset="-128"/>
              </a:rPr>
              <a:t>is being </a:t>
            </a: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demonstrated in real-world pilots across the country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4870349" y="2306048"/>
            <a:ext cx="127466" cy="1237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24" name="TextBox 94"/>
          <p:cNvSpPr txBox="1">
            <a:spLocks noChangeArrowheads="1"/>
          </p:cNvSpPr>
          <p:nvPr/>
        </p:nvSpPr>
        <p:spPr bwMode="auto">
          <a:xfrm>
            <a:off x="3894138" y="2030413"/>
            <a:ext cx="159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70C0"/>
                </a:solidFill>
                <a:ea typeface="ＭＳ Ｐゴシック" charset="-128"/>
              </a:rPr>
              <a:t>VisionShare (MN)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4509269" y="3948502"/>
            <a:ext cx="127466" cy="1237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28" name="TextBox 94"/>
          <p:cNvSpPr txBox="1">
            <a:spLocks noChangeArrowheads="1"/>
          </p:cNvSpPr>
          <p:nvPr/>
        </p:nvSpPr>
        <p:spPr bwMode="auto">
          <a:xfrm>
            <a:off x="3368675" y="3698875"/>
            <a:ext cx="159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70C0"/>
                </a:solidFill>
                <a:ea typeface="ＭＳ Ｐゴシック" charset="-128"/>
              </a:rPr>
              <a:t>VisionShare (OK)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7704377" y="2609231"/>
            <a:ext cx="275456" cy="233888"/>
          </a:xfrm>
          <a:prstGeom prst="line">
            <a:avLst/>
          </a:prstGeom>
          <a:ln w="12700"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7874608" y="2255110"/>
            <a:ext cx="312130" cy="143395"/>
          </a:xfrm>
          <a:prstGeom prst="line">
            <a:avLst/>
          </a:prstGeom>
          <a:ln w="12700"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02953" y="2406346"/>
            <a:ext cx="362003" cy="85159"/>
          </a:xfrm>
          <a:prstGeom prst="line">
            <a:avLst/>
          </a:prstGeom>
          <a:ln w="12700"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1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6692" y="1447800"/>
            <a:ext cx="4772025" cy="4254955"/>
            <a:chOff x="485775" y="774245"/>
            <a:chExt cx="4772025" cy="425495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1485900"/>
              <a:ext cx="4772025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4" y="774245"/>
              <a:ext cx="186690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718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Direct In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6639"/>
            <a:ext cx="7372350" cy="2857500"/>
          </a:xfrm>
          <a:prstGeom prst="rect">
            <a:avLst/>
          </a:prstGeom>
          <a:ln>
            <a:solidFill>
              <a:schemeClr val="accent5"/>
            </a:solidFill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Segoe WP Semibold" pitchFamily="34" charset="0"/>
              </a:rPr>
              <a:t>E-Mail Client</a:t>
            </a:r>
            <a:endParaRPr lang="en-US" sz="3200" dirty="0">
              <a:latin typeface="Segoe WP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Segoe WP Semibold" pitchFamily="34" charset="0"/>
              </a:rPr>
              <a:t>HealthVault Message Center</a:t>
            </a:r>
            <a:endParaRPr lang="en-US" sz="3200" dirty="0">
              <a:latin typeface="Segoe WP Semibold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286000" y="5862030"/>
            <a:ext cx="4572000" cy="515017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www.HealthVault.com/messagecenter</a:t>
            </a:r>
            <a:endParaRPr 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1" y="1703353"/>
            <a:ext cx="8616139" cy="340064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90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2327</TotalTime>
  <Words>698</Words>
  <Application>Microsoft Office PowerPoint</Application>
  <PresentationFormat>On-screen Show (4:3)</PresentationFormat>
  <Paragraphs>167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Direct Project In A Box</vt:lpstr>
      <vt:lpstr>Paper Facts</vt:lpstr>
      <vt:lpstr>Pop Quiz</vt:lpstr>
      <vt:lpstr>Secure Internet-based Direct Communication</vt:lpstr>
      <vt:lpstr>PowerPoint Presentation</vt:lpstr>
      <vt:lpstr>Direct Project Real-world Implementation</vt:lpstr>
      <vt:lpstr>Direct In Action!</vt:lpstr>
      <vt:lpstr>E-Mail Client</vt:lpstr>
      <vt:lpstr>HealthVault Message Center</vt:lpstr>
      <vt:lpstr>The Direct Project High quality open source libraries</vt:lpstr>
      <vt:lpstr>The Direct Project In A Box</vt:lpstr>
      <vt:lpstr>Recipe for success</vt:lpstr>
      <vt:lpstr>Protocols and Technology</vt:lpstr>
      <vt:lpstr>PowerPoint Presentation</vt:lpstr>
      <vt:lpstr>HealthVault References</vt:lpstr>
      <vt:lpstr>Momentum is Remarkable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In A Box</dc:title>
  <dc:creator>Vaibhav Bhandari</dc:creator>
  <cp:lastModifiedBy>Vaibhav Bhandari</cp:lastModifiedBy>
  <cp:revision>52</cp:revision>
  <dcterms:created xsi:type="dcterms:W3CDTF">2011-07-22T05:58:08Z</dcterms:created>
  <dcterms:modified xsi:type="dcterms:W3CDTF">2011-07-28T23:12:44Z</dcterms:modified>
</cp:coreProperties>
</file>